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529" r:id="rId3"/>
    <p:sldId id="278" r:id="rId4"/>
    <p:sldId id="424" r:id="rId5"/>
    <p:sldId id="425" r:id="rId6"/>
    <p:sldId id="434" r:id="rId7"/>
    <p:sldId id="426" r:id="rId8"/>
    <p:sldId id="427" r:id="rId9"/>
    <p:sldId id="428" r:id="rId10"/>
    <p:sldId id="438" r:id="rId11"/>
    <p:sldId id="429" r:id="rId12"/>
    <p:sldId id="440" r:id="rId13"/>
    <p:sldId id="442" r:id="rId14"/>
    <p:sldId id="521" r:id="rId15"/>
    <p:sldId id="432" r:id="rId16"/>
    <p:sldId id="421" r:id="rId17"/>
    <p:sldId id="461" r:id="rId18"/>
    <p:sldId id="462" r:id="rId19"/>
    <p:sldId id="522" r:id="rId20"/>
    <p:sldId id="464" r:id="rId21"/>
    <p:sldId id="477" r:id="rId22"/>
    <p:sldId id="469" r:id="rId23"/>
    <p:sldId id="485" r:id="rId24"/>
    <p:sldId id="488" r:id="rId25"/>
    <p:sldId id="491" r:id="rId26"/>
    <p:sldId id="492" r:id="rId27"/>
    <p:sldId id="523" r:id="rId28"/>
    <p:sldId id="525" r:id="rId29"/>
    <p:sldId id="527" r:id="rId30"/>
    <p:sldId id="528" r:id="rId31"/>
    <p:sldId id="298" r:id="rId32"/>
  </p:sldIdLst>
  <p:sldSz cx="9144000" cy="5143500" type="screen16x9"/>
  <p:notesSz cx="6858000" cy="9144000"/>
  <p:embeddedFontLs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lkman Neo" initials="WN" lastIdx="4" clrIdx="0">
    <p:extLst>
      <p:ext uri="{19B8F6BF-5375-455C-9EA6-DF929625EA0E}">
        <p15:presenceInfo xmlns:p15="http://schemas.microsoft.com/office/powerpoint/2012/main" userId="2f8c92057b78d54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479"/>
  </p:normalViewPr>
  <p:slideViewPr>
    <p:cSldViewPr snapToGrid="0" snapToObjects="1">
      <p:cViewPr varScale="1">
        <p:scale>
          <a:sx n="140" d="100"/>
          <a:sy n="140" d="100"/>
        </p:scale>
        <p:origin x="8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commentAuthors" Target="commentAuthors.xml"/></Relationships>
</file>

<file path=ppt/media/image1.png>
</file>

<file path=ppt/media/image10.gif>
</file>

<file path=ppt/media/image11.tiff>
</file>

<file path=ppt/media/image12.png>
</file>

<file path=ppt/media/image13.png>
</file>

<file path=ppt/media/image14.gif>
</file>

<file path=ppt/media/image15.png>
</file>

<file path=ppt/media/image16.png>
</file>

<file path=ppt/media/image17.png>
</file>

<file path=ppt/media/image2.tiff>
</file>

<file path=ppt/media/image3.tiff>
</file>

<file path=ppt/media/image4.png>
</file>

<file path=ppt/media/image5.tiff>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80e1310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80e13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1503799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1244342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388ebc691_2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388ebc691_2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StatelessWidget is used for immutable elements that only rely on the object configuration information</a:t>
            </a:r>
            <a:endParaRPr/>
          </a:p>
          <a:p>
            <a:pPr marL="0" lvl="0" indent="0" algn="l" rtl="0">
              <a:spcBef>
                <a:spcPts val="0"/>
              </a:spcBef>
              <a:spcAft>
                <a:spcPts val="0"/>
              </a:spcAft>
              <a:buNone/>
            </a:pPr>
            <a:r>
              <a:rPr lang="en-GB"/>
              <a:t>StatefulWidget is used for elements that can dynamically change based on state-changes in the system</a:t>
            </a:r>
            <a:endParaRPr/>
          </a:p>
          <a:p>
            <a:pPr marL="0" lvl="0" indent="0" algn="l" rtl="0">
              <a:spcBef>
                <a:spcPts val="0"/>
              </a:spcBef>
              <a:spcAft>
                <a:spcPts val="0"/>
              </a:spcAft>
              <a:buNone/>
            </a:pPr>
            <a:r>
              <a:rPr lang="en-GB"/>
              <a:t>Everytime that state changes, setChange() is called by the object</a:t>
            </a:r>
            <a:endParaRPr/>
          </a:p>
        </p:txBody>
      </p:sp>
    </p:spTree>
    <p:extLst>
      <p:ext uri="{BB962C8B-B14F-4D97-AF65-F5344CB8AC3E}">
        <p14:creationId xmlns:p14="http://schemas.microsoft.com/office/powerpoint/2010/main" val="24338484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24d7dadc72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24d7dadc72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dirty="0"/>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dirty="0"/>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20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31" name="Google Shape;31;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grpSp>
        <p:nvGrpSpPr>
          <p:cNvPr id="32" name="Google Shape;32;p4"/>
          <p:cNvGrpSpPr/>
          <p:nvPr/>
        </p:nvGrpSpPr>
        <p:grpSpPr>
          <a:xfrm>
            <a:off x="0" y="3903669"/>
            <a:ext cx="9144000" cy="1239925"/>
            <a:chOff x="0" y="3903669"/>
            <a:chExt cx="9144000" cy="1239925"/>
          </a:xfrm>
        </p:grpSpPr>
        <p:sp>
          <p:nvSpPr>
            <p:cNvPr id="33" name="Google Shape;33;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2000"/>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dirty="0"/>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dirty="0"/>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6"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flutter.dev/docs/development/tools/devtools/vscode" TargetMode="External"/><Relationship Id="rId2" Type="http://schemas.openxmlformats.org/officeDocument/2006/relationships/hyperlink" Target="https://flutter.dev/docs/development/tools/devtools/android-studio" TargetMode="External"/><Relationship Id="rId1" Type="http://schemas.openxmlformats.org/officeDocument/2006/relationships/slideLayout" Target="../slideLayouts/slideLayout2.xml"/><Relationship Id="rId4" Type="http://schemas.openxmlformats.org/officeDocument/2006/relationships/hyperlink" Target="https://flutter.dev/docs/development/tools/devtools/cli"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flutter.dev/docs/testing/build-modes#debug"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api.flutter.dev/flutter/widgets/Flex-class.html"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api.flutter.dev/flutter/widgets/Column-class.html" TargetMode="External"/><Relationship Id="rId2" Type="http://schemas.openxmlformats.org/officeDocument/2006/relationships/hyperlink" Target="https://api.flutter.dev/flutter/widgets/Row-class.html" TargetMode="External"/><Relationship Id="rId1" Type="http://schemas.openxmlformats.org/officeDocument/2006/relationships/slideLayout" Target="../slideLayouts/slideLayout2.xml"/><Relationship Id="rId5" Type="http://schemas.openxmlformats.org/officeDocument/2006/relationships/image" Target="../media/image14.gif"/><Relationship Id="rId4" Type="http://schemas.openxmlformats.org/officeDocument/2006/relationships/hyperlink" Target="https://api.flutter.dev/flutter/widgets/Flex-class.html"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dart.dev/tools/dart-tool" TargetMode="External"/><Relationship Id="rId2" Type="http://schemas.openxmlformats.org/officeDocument/2006/relationships/hyperlink" Target="https://flutter.dev/docs/reference/flutter-cli"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github.com/flutter/flutter/wiki/Flutter-build-release-channel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flutter.dev/docs/get-started/editor?tab=androidstudio"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flutter.dev/docs/development/tools/android-studio#not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2655500" y="1103586"/>
            <a:ext cx="6488500" cy="1510436"/>
          </a:xfrm>
          <a:prstGeom prst="rect">
            <a:avLst/>
          </a:prstGeom>
        </p:spPr>
        <p:txBody>
          <a:bodyPr spcFirstLastPara="1" wrap="square" lIns="91425" tIns="91425" rIns="91425" bIns="91425" anchor="b" anchorCtr="0">
            <a:noAutofit/>
          </a:bodyPr>
          <a:lstStyle/>
          <a:p>
            <a:r>
              <a:rPr lang="en" altLang="zh-CN" dirty="0"/>
              <a:t>Tools &amp; Features</a:t>
            </a:r>
          </a:p>
        </p:txBody>
      </p:sp>
      <p:sp>
        <p:nvSpPr>
          <p:cNvPr id="86" name="Google Shape;86;p13"/>
          <p:cNvSpPr txBox="1">
            <a:spLocks noGrp="1"/>
          </p:cNvSpPr>
          <p:nvPr>
            <p:ph type="subTitle" idx="1"/>
          </p:nvPr>
        </p:nvSpPr>
        <p:spPr>
          <a:xfrm>
            <a:off x="2655488" y="2715913"/>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err="1"/>
              <a:t>Wenxuan</a:t>
            </a:r>
            <a:r>
              <a:rPr lang="en-US" altLang="zh-CN" dirty="0"/>
              <a:t> Shi</a:t>
            </a:r>
          </a:p>
          <a:p>
            <a:pPr marL="0" lvl="0" indent="0" algn="l" rtl="0">
              <a:spcBef>
                <a:spcPts val="0"/>
              </a:spcBef>
              <a:spcAft>
                <a:spcPts val="0"/>
              </a:spcAft>
              <a:buNone/>
            </a:pPr>
            <a:r>
              <a:rPr lang="en-GB" dirty="0"/>
              <a:t>College of Software, Nankai University</a:t>
            </a:r>
          </a:p>
          <a:p>
            <a:pPr marL="0" lvl="0" indent="0" algn="l" rtl="0">
              <a:spcBef>
                <a:spcPts val="0"/>
              </a:spcBef>
              <a:spcAft>
                <a:spcPts val="0"/>
              </a:spcAft>
              <a:buNone/>
            </a:pPr>
            <a:endParaRPr dirty="0"/>
          </a:p>
          <a:p>
            <a:pPr marL="0" lvl="0" indent="0" algn="l" rtl="0">
              <a:spcBef>
                <a:spcPts val="0"/>
              </a:spcBef>
              <a:spcAft>
                <a:spcPts val="0"/>
              </a:spcAft>
              <a:buNone/>
            </a:pPr>
            <a:r>
              <a:rPr lang="en-GB" dirty="0"/>
              <a:t>Email: </a:t>
            </a:r>
            <a:r>
              <a:rPr lang="en-GB" dirty="0" err="1"/>
              <a:t>shiwx@nankai.edu.cn</a:t>
            </a:r>
            <a:endParaRPr lang="en-GB" dirty="0"/>
          </a:p>
          <a:p>
            <a:pPr marL="0" lvl="0" indent="0" algn="l" rtl="0">
              <a:spcBef>
                <a:spcPts val="0"/>
              </a:spcBef>
              <a:spcAft>
                <a:spcPts val="0"/>
              </a:spcAft>
              <a:buNone/>
            </a:pPr>
            <a:r>
              <a:rPr lang="en-GB" dirty="0" err="1"/>
              <a:t>Wechat</a:t>
            </a:r>
            <a:r>
              <a:rPr lang="en-GB" dirty="0"/>
              <a:t>: 13920561100</a:t>
            </a:r>
            <a:endParaRPr dirty="0"/>
          </a:p>
        </p:txBody>
      </p:sp>
      <p:pic>
        <p:nvPicPr>
          <p:cNvPr id="87" name="Google Shape;87;p13"/>
          <p:cNvPicPr preferRelativeResize="0"/>
          <p:nvPr/>
        </p:nvPicPr>
        <p:blipFill>
          <a:blip r:embed="rId3">
            <a:alphaModFix/>
          </a:blip>
          <a:stretch>
            <a:fillRect/>
          </a:stretch>
        </p:blipFill>
        <p:spPr>
          <a:xfrm>
            <a:off x="64700" y="1572700"/>
            <a:ext cx="2927700" cy="292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2E373B-831D-DF44-B21B-0E050F6C7B42}"/>
              </a:ext>
            </a:extLst>
          </p:cNvPr>
          <p:cNvSpPr>
            <a:spLocks noGrp="1"/>
          </p:cNvSpPr>
          <p:nvPr>
            <p:ph type="title"/>
          </p:nvPr>
        </p:nvSpPr>
        <p:spPr/>
        <p:txBody>
          <a:bodyPr/>
          <a:lstStyle/>
          <a:p>
            <a:r>
              <a:rPr lang="en" altLang="zh-CN" dirty="0"/>
              <a:t>Show performance data</a:t>
            </a:r>
            <a:endParaRPr kumimoji="1" lang="zh-CN" altLang="en-US" dirty="0"/>
          </a:p>
        </p:txBody>
      </p:sp>
      <p:sp>
        <p:nvSpPr>
          <p:cNvPr id="3" name="文本占位符 2">
            <a:extLst>
              <a:ext uri="{FF2B5EF4-FFF2-40B4-BE49-F238E27FC236}">
                <a16:creationId xmlns:a16="http://schemas.microsoft.com/office/drawing/2014/main" id="{B8D80BD3-AFC9-7A47-9972-012705D15C33}"/>
              </a:ext>
            </a:extLst>
          </p:cNvPr>
          <p:cNvSpPr>
            <a:spLocks noGrp="1"/>
          </p:cNvSpPr>
          <p:nvPr>
            <p:ph type="body" idx="1"/>
          </p:nvPr>
        </p:nvSpPr>
        <p:spPr>
          <a:xfrm>
            <a:off x="311700" y="1229875"/>
            <a:ext cx="4074724" cy="3339000"/>
          </a:xfrm>
        </p:spPr>
        <p:txBody>
          <a:bodyPr/>
          <a:lstStyle/>
          <a:p>
            <a:r>
              <a:rPr lang="en" altLang="zh-CN" dirty="0"/>
              <a:t>To view the performance data, including the widget rebuild information, start the app in </a:t>
            </a:r>
            <a:r>
              <a:rPr lang="en" altLang="zh-CN" b="1" dirty="0"/>
              <a:t>Debug</a:t>
            </a:r>
            <a:r>
              <a:rPr lang="en" altLang="zh-CN" dirty="0"/>
              <a:t> mode, and then open the Performance tool window using </a:t>
            </a:r>
            <a:r>
              <a:rPr lang="en" altLang="zh-CN" b="1" dirty="0"/>
              <a:t>View &gt; Tool Windows &gt; Flutter Performance</a:t>
            </a:r>
            <a:r>
              <a:rPr lang="en" altLang="zh-CN" dirty="0"/>
              <a:t>.</a:t>
            </a:r>
            <a:endParaRPr kumimoji="1" lang="zh-CN" altLang="en-US" dirty="0"/>
          </a:p>
        </p:txBody>
      </p:sp>
      <p:pic>
        <p:nvPicPr>
          <p:cNvPr id="4" name="图片 3">
            <a:extLst>
              <a:ext uri="{FF2B5EF4-FFF2-40B4-BE49-F238E27FC236}">
                <a16:creationId xmlns:a16="http://schemas.microsoft.com/office/drawing/2014/main" id="{132C8933-A89C-F34D-B04A-2679615A2101}"/>
              </a:ext>
            </a:extLst>
          </p:cNvPr>
          <p:cNvPicPr>
            <a:picLocks noChangeAspect="1"/>
          </p:cNvPicPr>
          <p:nvPr/>
        </p:nvPicPr>
        <p:blipFill>
          <a:blip r:embed="rId2"/>
          <a:stretch>
            <a:fillRect/>
          </a:stretch>
        </p:blipFill>
        <p:spPr>
          <a:xfrm>
            <a:off x="4386424" y="1229875"/>
            <a:ext cx="4445876" cy="3660438"/>
          </a:xfrm>
          <a:prstGeom prst="rect">
            <a:avLst/>
          </a:prstGeom>
        </p:spPr>
      </p:pic>
    </p:spTree>
    <p:extLst>
      <p:ext uri="{BB962C8B-B14F-4D97-AF65-F5344CB8AC3E}">
        <p14:creationId xmlns:p14="http://schemas.microsoft.com/office/powerpoint/2010/main" val="510504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3D2BD5-FD28-344A-A3CC-FA2848A05FC9}"/>
              </a:ext>
            </a:extLst>
          </p:cNvPr>
          <p:cNvSpPr>
            <a:spLocks noGrp="1"/>
          </p:cNvSpPr>
          <p:nvPr>
            <p:ph type="title"/>
          </p:nvPr>
        </p:nvSpPr>
        <p:spPr/>
        <p:txBody>
          <a:bodyPr/>
          <a:lstStyle/>
          <a:p>
            <a:r>
              <a:rPr lang="en" altLang="zh-CN" dirty="0"/>
              <a:t>Editing tips for Flutter code</a:t>
            </a:r>
            <a:endParaRPr kumimoji="1" lang="zh-CN" altLang="en-US" dirty="0"/>
          </a:p>
        </p:txBody>
      </p:sp>
      <p:sp>
        <p:nvSpPr>
          <p:cNvPr id="3" name="文本占位符 2">
            <a:extLst>
              <a:ext uri="{FF2B5EF4-FFF2-40B4-BE49-F238E27FC236}">
                <a16:creationId xmlns:a16="http://schemas.microsoft.com/office/drawing/2014/main" id="{DD982656-715E-574F-B523-055C683C4630}"/>
              </a:ext>
            </a:extLst>
          </p:cNvPr>
          <p:cNvSpPr>
            <a:spLocks noGrp="1"/>
          </p:cNvSpPr>
          <p:nvPr>
            <p:ph type="body" idx="1"/>
          </p:nvPr>
        </p:nvSpPr>
        <p:spPr/>
        <p:txBody>
          <a:bodyPr/>
          <a:lstStyle/>
          <a:p>
            <a:pPr marL="114300" indent="0">
              <a:buNone/>
            </a:pPr>
            <a:r>
              <a:rPr lang="en" altLang="zh-CN" dirty="0"/>
              <a:t>Assists &amp; quick fixes</a:t>
            </a:r>
          </a:p>
          <a:p>
            <a:r>
              <a:rPr lang="en" altLang="zh-CN" dirty="0"/>
              <a:t>Assists are code changes related to a certain code identifier. </a:t>
            </a:r>
          </a:p>
          <a:p>
            <a:r>
              <a:rPr lang="en" altLang="zh-CN" dirty="0"/>
              <a:t>The assist can be invoked by clicking the lightbulb, or by using the keyboard shortcut (</a:t>
            </a:r>
            <a:r>
              <a:rPr lang="en" altLang="zh-CN" dirty="0" err="1">
                <a:solidFill>
                  <a:schemeClr val="accent4"/>
                </a:solidFill>
              </a:rPr>
              <a:t>Alt+Enter</a:t>
            </a:r>
            <a:r>
              <a:rPr lang="en" altLang="zh-CN" dirty="0">
                <a:solidFill>
                  <a:schemeClr val="accent4"/>
                </a:solidFill>
              </a:rPr>
              <a:t> </a:t>
            </a:r>
            <a:r>
              <a:rPr lang="en" altLang="zh-CN" dirty="0"/>
              <a:t>on Linux and Windows, </a:t>
            </a:r>
            <a:r>
              <a:rPr lang="en" altLang="zh-CN" dirty="0" err="1">
                <a:solidFill>
                  <a:schemeClr val="accent4"/>
                </a:solidFill>
              </a:rPr>
              <a:t>Option+Return</a:t>
            </a:r>
            <a:r>
              <a:rPr lang="en" altLang="zh-CN" dirty="0">
                <a:solidFill>
                  <a:schemeClr val="accent4"/>
                </a:solidFill>
              </a:rPr>
              <a:t> </a:t>
            </a:r>
            <a:r>
              <a:rPr lang="en" altLang="zh-CN" dirty="0"/>
              <a:t>on macOS), as illustrated here:</a:t>
            </a:r>
          </a:p>
          <a:p>
            <a:endParaRPr kumimoji="1" lang="zh-CN" altLang="en-US" dirty="0"/>
          </a:p>
        </p:txBody>
      </p:sp>
      <p:pic>
        <p:nvPicPr>
          <p:cNvPr id="5" name="图片 4">
            <a:extLst>
              <a:ext uri="{FF2B5EF4-FFF2-40B4-BE49-F238E27FC236}">
                <a16:creationId xmlns:a16="http://schemas.microsoft.com/office/drawing/2014/main" id="{A6BF6369-80BC-8844-9457-784C6BBC54FB}"/>
              </a:ext>
            </a:extLst>
          </p:cNvPr>
          <p:cNvPicPr>
            <a:picLocks noChangeAspect="1"/>
          </p:cNvPicPr>
          <p:nvPr/>
        </p:nvPicPr>
        <p:blipFill>
          <a:blip r:embed="rId2"/>
          <a:stretch>
            <a:fillRect/>
          </a:stretch>
        </p:blipFill>
        <p:spPr>
          <a:xfrm>
            <a:off x="1347731" y="3178558"/>
            <a:ext cx="5796307" cy="1602392"/>
          </a:xfrm>
          <a:prstGeom prst="rect">
            <a:avLst/>
          </a:prstGeom>
        </p:spPr>
      </p:pic>
    </p:spTree>
    <p:extLst>
      <p:ext uri="{BB962C8B-B14F-4D97-AF65-F5344CB8AC3E}">
        <p14:creationId xmlns:p14="http://schemas.microsoft.com/office/powerpoint/2010/main" val="2344523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F58585-D620-0F49-951D-DCD11F5057A4}"/>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026E4C8D-8158-3245-ADAE-40EB0E589EFC}"/>
              </a:ext>
            </a:extLst>
          </p:cNvPr>
          <p:cNvSpPr>
            <a:spLocks noGrp="1"/>
          </p:cNvSpPr>
          <p:nvPr>
            <p:ph type="body" idx="1"/>
          </p:nvPr>
        </p:nvSpPr>
        <p:spPr/>
        <p:txBody>
          <a:bodyPr/>
          <a:lstStyle/>
          <a:p>
            <a:pPr marL="114300" indent="0">
              <a:buNone/>
            </a:pPr>
            <a:r>
              <a:rPr lang="en" altLang="zh-CN" dirty="0"/>
              <a:t>Live templates</a:t>
            </a:r>
          </a:p>
          <a:p>
            <a:r>
              <a:rPr lang="en" altLang="zh-CN" dirty="0"/>
              <a:t>Live templates can be used to speed up entering typical code structures. </a:t>
            </a:r>
          </a:p>
          <a:p>
            <a:r>
              <a:rPr lang="en" altLang="zh-CN" dirty="0"/>
              <a:t>They are invoked by typing their prefix, and then selecting it in the code completion window:</a:t>
            </a:r>
          </a:p>
          <a:p>
            <a:endParaRPr kumimoji="1" lang="zh-CN" altLang="en-US" dirty="0"/>
          </a:p>
        </p:txBody>
      </p:sp>
      <p:pic>
        <p:nvPicPr>
          <p:cNvPr id="5" name="图片 4">
            <a:extLst>
              <a:ext uri="{FF2B5EF4-FFF2-40B4-BE49-F238E27FC236}">
                <a16:creationId xmlns:a16="http://schemas.microsoft.com/office/drawing/2014/main" id="{17E8E492-12FA-5C47-BF8F-29F63E47BA87}"/>
              </a:ext>
            </a:extLst>
          </p:cNvPr>
          <p:cNvPicPr>
            <a:picLocks noChangeAspect="1"/>
          </p:cNvPicPr>
          <p:nvPr/>
        </p:nvPicPr>
        <p:blipFill>
          <a:blip r:embed="rId2"/>
          <a:stretch>
            <a:fillRect/>
          </a:stretch>
        </p:blipFill>
        <p:spPr>
          <a:xfrm>
            <a:off x="3992180" y="2899375"/>
            <a:ext cx="4728914" cy="1881575"/>
          </a:xfrm>
          <a:prstGeom prst="rect">
            <a:avLst/>
          </a:prstGeom>
        </p:spPr>
      </p:pic>
    </p:spTree>
    <p:extLst>
      <p:ext uri="{BB962C8B-B14F-4D97-AF65-F5344CB8AC3E}">
        <p14:creationId xmlns:p14="http://schemas.microsoft.com/office/powerpoint/2010/main" val="28659223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2CC088-36C4-C04F-B354-47BCA4DADBEE}"/>
              </a:ext>
            </a:extLst>
          </p:cNvPr>
          <p:cNvSpPr>
            <a:spLocks noGrp="1"/>
          </p:cNvSpPr>
          <p:nvPr>
            <p:ph type="title"/>
          </p:nvPr>
        </p:nvSpPr>
        <p:spPr/>
        <p:txBody>
          <a:bodyPr/>
          <a:lstStyle/>
          <a:p>
            <a:r>
              <a:rPr lang="en" altLang="zh-CN" dirty="0"/>
              <a:t>Hot reload vs. hot restart</a:t>
            </a:r>
            <a:endParaRPr kumimoji="1" lang="zh-CN" altLang="en-US" dirty="0"/>
          </a:p>
        </p:txBody>
      </p:sp>
      <p:sp>
        <p:nvSpPr>
          <p:cNvPr id="6" name="文本占位符 5">
            <a:extLst>
              <a:ext uri="{FF2B5EF4-FFF2-40B4-BE49-F238E27FC236}">
                <a16:creationId xmlns:a16="http://schemas.microsoft.com/office/drawing/2014/main" id="{96365A9C-61E9-5747-AFFC-7347B0280F37}"/>
              </a:ext>
            </a:extLst>
          </p:cNvPr>
          <p:cNvSpPr>
            <a:spLocks noGrp="1"/>
          </p:cNvSpPr>
          <p:nvPr>
            <p:ph type="body" idx="1"/>
          </p:nvPr>
        </p:nvSpPr>
        <p:spPr/>
        <p:txBody>
          <a:bodyPr/>
          <a:lstStyle/>
          <a:p>
            <a:r>
              <a:rPr lang="en" altLang="zh-CN" dirty="0"/>
              <a:t>Hot reload works by injecting updated source code files into the running Dart VM (Virtual Machine). This includes not only adding new classes, but also adding methods and fields to existing classes, and changing existing functions. </a:t>
            </a:r>
          </a:p>
          <a:p>
            <a:r>
              <a:rPr lang="en" altLang="zh-CN" dirty="0"/>
              <a:t>A few types of code changes cannot be hot reloaded though:</a:t>
            </a:r>
          </a:p>
          <a:p>
            <a:pPr lvl="1"/>
            <a:r>
              <a:rPr lang="en" altLang="zh-CN" dirty="0"/>
              <a:t>Global variable initializers</a:t>
            </a:r>
          </a:p>
          <a:p>
            <a:pPr lvl="1"/>
            <a:r>
              <a:rPr lang="en" altLang="zh-CN" dirty="0"/>
              <a:t>Static field initializers</a:t>
            </a:r>
          </a:p>
          <a:p>
            <a:pPr lvl="1"/>
            <a:r>
              <a:rPr lang="en" altLang="zh-CN" dirty="0"/>
              <a:t>The main() method of the app</a:t>
            </a:r>
          </a:p>
        </p:txBody>
      </p:sp>
    </p:spTree>
    <p:extLst>
      <p:ext uri="{BB962C8B-B14F-4D97-AF65-F5344CB8AC3E}">
        <p14:creationId xmlns:p14="http://schemas.microsoft.com/office/powerpoint/2010/main" val="2560718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2CC088-36C4-C04F-B354-47BCA4DADBEE}"/>
              </a:ext>
            </a:extLst>
          </p:cNvPr>
          <p:cNvSpPr>
            <a:spLocks noGrp="1"/>
          </p:cNvSpPr>
          <p:nvPr>
            <p:ph type="title"/>
          </p:nvPr>
        </p:nvSpPr>
        <p:spPr/>
        <p:txBody>
          <a:bodyPr/>
          <a:lstStyle/>
          <a:p>
            <a:r>
              <a:rPr lang="en" altLang="zh-CN" dirty="0"/>
              <a:t>Hot reload vs. hot restart</a:t>
            </a:r>
            <a:endParaRPr kumimoji="1" lang="zh-CN" altLang="en-US" dirty="0"/>
          </a:p>
        </p:txBody>
      </p:sp>
      <p:sp>
        <p:nvSpPr>
          <p:cNvPr id="6" name="文本占位符 5">
            <a:extLst>
              <a:ext uri="{FF2B5EF4-FFF2-40B4-BE49-F238E27FC236}">
                <a16:creationId xmlns:a16="http://schemas.microsoft.com/office/drawing/2014/main" id="{96365A9C-61E9-5747-AFFC-7347B0280F37}"/>
              </a:ext>
            </a:extLst>
          </p:cNvPr>
          <p:cNvSpPr>
            <a:spLocks noGrp="1"/>
          </p:cNvSpPr>
          <p:nvPr>
            <p:ph type="body" idx="1"/>
          </p:nvPr>
        </p:nvSpPr>
        <p:spPr/>
        <p:txBody>
          <a:bodyPr/>
          <a:lstStyle/>
          <a:p>
            <a:r>
              <a:rPr lang="en" altLang="zh-CN" dirty="0"/>
              <a:t>For these changes you can fully restart your application, without having to end your debugging session. </a:t>
            </a:r>
          </a:p>
          <a:p>
            <a:r>
              <a:rPr lang="en" altLang="zh-CN" dirty="0"/>
              <a:t>To perform a hot restart, don’t click the Stop button, simply re-click the Run button (if in a run session) or Debug button (if in a debug session), or shift-click the ‘hot reload’ button.</a:t>
            </a:r>
          </a:p>
        </p:txBody>
      </p:sp>
    </p:spTree>
    <p:extLst>
      <p:ext uri="{BB962C8B-B14F-4D97-AF65-F5344CB8AC3E}">
        <p14:creationId xmlns:p14="http://schemas.microsoft.com/office/powerpoint/2010/main" val="11399368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920034-F9DD-EA42-8A62-9373765C551F}"/>
              </a:ext>
            </a:extLst>
          </p:cNvPr>
          <p:cNvSpPr>
            <a:spLocks noGrp="1"/>
          </p:cNvSpPr>
          <p:nvPr>
            <p:ph type="title"/>
          </p:nvPr>
        </p:nvSpPr>
        <p:spPr/>
        <p:txBody>
          <a:bodyPr/>
          <a:lstStyle/>
          <a:p>
            <a:r>
              <a:rPr lang="en" altLang="zh-CN" dirty="0"/>
              <a:t>Tips and tricks</a:t>
            </a:r>
            <a:endParaRPr kumimoji="1" lang="zh-CN" altLang="en-US" dirty="0"/>
          </a:p>
        </p:txBody>
      </p:sp>
      <p:sp>
        <p:nvSpPr>
          <p:cNvPr id="3" name="文本占位符 2">
            <a:extLst>
              <a:ext uri="{FF2B5EF4-FFF2-40B4-BE49-F238E27FC236}">
                <a16:creationId xmlns:a16="http://schemas.microsoft.com/office/drawing/2014/main" id="{A6E87B8D-8462-2245-BCD6-279DE4279D6D}"/>
              </a:ext>
            </a:extLst>
          </p:cNvPr>
          <p:cNvSpPr>
            <a:spLocks noGrp="1"/>
          </p:cNvSpPr>
          <p:nvPr>
            <p:ph type="body" idx="1"/>
          </p:nvPr>
        </p:nvSpPr>
        <p:spPr/>
        <p:txBody>
          <a:bodyPr/>
          <a:lstStyle/>
          <a:p>
            <a:endParaRPr lang="en" altLang="zh-CN" dirty="0"/>
          </a:p>
        </p:txBody>
      </p:sp>
      <p:pic>
        <p:nvPicPr>
          <p:cNvPr id="4" name="图片 3">
            <a:extLst>
              <a:ext uri="{FF2B5EF4-FFF2-40B4-BE49-F238E27FC236}">
                <a16:creationId xmlns:a16="http://schemas.microsoft.com/office/drawing/2014/main" id="{F8D5E9BB-B9D8-E744-B4BB-5DC34AE85A81}"/>
              </a:ext>
            </a:extLst>
          </p:cNvPr>
          <p:cNvPicPr>
            <a:picLocks noChangeAspect="1"/>
          </p:cNvPicPr>
          <p:nvPr/>
        </p:nvPicPr>
        <p:blipFill>
          <a:blip r:embed="rId2"/>
          <a:stretch>
            <a:fillRect/>
          </a:stretch>
        </p:blipFill>
        <p:spPr>
          <a:xfrm>
            <a:off x="1115742" y="1229875"/>
            <a:ext cx="2423617" cy="3734166"/>
          </a:xfrm>
          <a:prstGeom prst="rect">
            <a:avLst/>
          </a:prstGeom>
        </p:spPr>
      </p:pic>
      <p:pic>
        <p:nvPicPr>
          <p:cNvPr id="5" name="图片 4">
            <a:extLst>
              <a:ext uri="{FF2B5EF4-FFF2-40B4-BE49-F238E27FC236}">
                <a16:creationId xmlns:a16="http://schemas.microsoft.com/office/drawing/2014/main" id="{928A07CB-2EA3-0F4F-9D1E-E0BC52B1DA36}"/>
              </a:ext>
            </a:extLst>
          </p:cNvPr>
          <p:cNvPicPr>
            <a:picLocks noChangeAspect="1"/>
          </p:cNvPicPr>
          <p:nvPr/>
        </p:nvPicPr>
        <p:blipFill>
          <a:blip r:embed="rId3"/>
          <a:stretch>
            <a:fillRect/>
          </a:stretch>
        </p:blipFill>
        <p:spPr>
          <a:xfrm>
            <a:off x="4338907" y="1229876"/>
            <a:ext cx="2492487" cy="3734166"/>
          </a:xfrm>
          <a:prstGeom prst="rect">
            <a:avLst/>
          </a:prstGeom>
        </p:spPr>
      </p:pic>
    </p:spTree>
    <p:extLst>
      <p:ext uri="{BB962C8B-B14F-4D97-AF65-F5344CB8AC3E}">
        <p14:creationId xmlns:p14="http://schemas.microsoft.com/office/powerpoint/2010/main" val="814759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err="1"/>
              <a:t>DevTools</a:t>
            </a:r>
            <a:endParaRPr lang="en" altLang="zh-CN" dirty="0"/>
          </a:p>
        </p:txBody>
      </p:sp>
    </p:spTree>
    <p:extLst>
      <p:ext uri="{BB962C8B-B14F-4D97-AF65-F5344CB8AC3E}">
        <p14:creationId xmlns:p14="http://schemas.microsoft.com/office/powerpoint/2010/main" val="3540764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FA8787-C38C-514E-AC7C-382D401CB0CE}"/>
              </a:ext>
            </a:extLst>
          </p:cNvPr>
          <p:cNvSpPr>
            <a:spLocks noGrp="1"/>
          </p:cNvSpPr>
          <p:nvPr>
            <p:ph type="title"/>
          </p:nvPr>
        </p:nvSpPr>
        <p:spPr/>
        <p:txBody>
          <a:bodyPr/>
          <a:lstStyle/>
          <a:p>
            <a:r>
              <a:rPr lang="en" altLang="zh-CN" dirty="0"/>
              <a:t>What is </a:t>
            </a:r>
            <a:r>
              <a:rPr lang="en" altLang="zh-CN" dirty="0" err="1"/>
              <a:t>DevTools</a:t>
            </a:r>
            <a:r>
              <a:rPr lang="en" altLang="zh-CN" dirty="0"/>
              <a:t>?</a:t>
            </a:r>
            <a:endParaRPr kumimoji="1" lang="zh-CN" altLang="en-US" dirty="0"/>
          </a:p>
        </p:txBody>
      </p:sp>
      <p:sp>
        <p:nvSpPr>
          <p:cNvPr id="3" name="文本占位符 2">
            <a:extLst>
              <a:ext uri="{FF2B5EF4-FFF2-40B4-BE49-F238E27FC236}">
                <a16:creationId xmlns:a16="http://schemas.microsoft.com/office/drawing/2014/main" id="{10132BB9-CDD8-684C-8523-44C68E1177B6}"/>
              </a:ext>
            </a:extLst>
          </p:cNvPr>
          <p:cNvSpPr>
            <a:spLocks noGrp="1"/>
          </p:cNvSpPr>
          <p:nvPr>
            <p:ph type="body" idx="1"/>
          </p:nvPr>
        </p:nvSpPr>
        <p:spPr>
          <a:xfrm>
            <a:off x="311700" y="1229875"/>
            <a:ext cx="3196128" cy="3339000"/>
          </a:xfrm>
        </p:spPr>
        <p:txBody>
          <a:bodyPr/>
          <a:lstStyle/>
          <a:p>
            <a:r>
              <a:rPr lang="en" altLang="zh-CN" dirty="0" err="1"/>
              <a:t>DevTools</a:t>
            </a:r>
            <a:r>
              <a:rPr lang="en" altLang="zh-CN" dirty="0"/>
              <a:t> is a suite of performance and debugging tools for Dart and Flutter. </a:t>
            </a:r>
          </a:p>
        </p:txBody>
      </p:sp>
      <p:pic>
        <p:nvPicPr>
          <p:cNvPr id="2050" name="Picture 2" descr="Dart DevTools Screens">
            <a:extLst>
              <a:ext uri="{FF2B5EF4-FFF2-40B4-BE49-F238E27FC236}">
                <a16:creationId xmlns:a16="http://schemas.microsoft.com/office/drawing/2014/main" id="{BC8B96A2-CEF9-4B4C-AE29-05C95B1B7B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2003" y="1029131"/>
            <a:ext cx="5591997" cy="3704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542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D5DDD1-348D-6140-98CD-6DF816EC6840}"/>
              </a:ext>
            </a:extLst>
          </p:cNvPr>
          <p:cNvSpPr>
            <a:spLocks noGrp="1"/>
          </p:cNvSpPr>
          <p:nvPr>
            <p:ph type="title"/>
          </p:nvPr>
        </p:nvSpPr>
        <p:spPr/>
        <p:txBody>
          <a:bodyPr/>
          <a:lstStyle/>
          <a:p>
            <a:r>
              <a:rPr lang="en" altLang="zh-CN" dirty="0"/>
              <a:t>What can I do with </a:t>
            </a:r>
            <a:r>
              <a:rPr lang="en" altLang="zh-CN" dirty="0" err="1"/>
              <a:t>DevTools</a:t>
            </a:r>
            <a:r>
              <a:rPr lang="en" altLang="zh-CN" dirty="0"/>
              <a:t>?</a:t>
            </a:r>
            <a:endParaRPr kumimoji="1" lang="zh-CN" altLang="en-US" dirty="0"/>
          </a:p>
        </p:txBody>
      </p:sp>
      <p:sp>
        <p:nvSpPr>
          <p:cNvPr id="3" name="文本占位符 2">
            <a:extLst>
              <a:ext uri="{FF2B5EF4-FFF2-40B4-BE49-F238E27FC236}">
                <a16:creationId xmlns:a16="http://schemas.microsoft.com/office/drawing/2014/main" id="{C70FADB8-46A9-A149-B618-8ED9DA33151A}"/>
              </a:ext>
            </a:extLst>
          </p:cNvPr>
          <p:cNvSpPr>
            <a:spLocks noGrp="1"/>
          </p:cNvSpPr>
          <p:nvPr>
            <p:ph type="body" idx="1"/>
          </p:nvPr>
        </p:nvSpPr>
        <p:spPr/>
        <p:txBody>
          <a:bodyPr/>
          <a:lstStyle/>
          <a:p>
            <a:r>
              <a:rPr lang="en" altLang="zh-CN" dirty="0"/>
              <a:t>Inspect the UI layout and state of a Flutter app.</a:t>
            </a:r>
          </a:p>
          <a:p>
            <a:r>
              <a:rPr lang="en" altLang="zh-CN" dirty="0"/>
              <a:t>Diagnose UI </a:t>
            </a:r>
            <a:r>
              <a:rPr lang="en" altLang="zh-CN" dirty="0" err="1"/>
              <a:t>jank</a:t>
            </a:r>
            <a:r>
              <a:rPr lang="en" altLang="zh-CN" dirty="0"/>
              <a:t> performance issues in a Flutter app.</a:t>
            </a:r>
          </a:p>
          <a:p>
            <a:r>
              <a:rPr lang="en" altLang="zh-CN" dirty="0"/>
              <a:t>CPU profiling for a Flutter or Dart app.</a:t>
            </a:r>
          </a:p>
          <a:p>
            <a:r>
              <a:rPr lang="en" altLang="zh-CN" dirty="0"/>
              <a:t>Network profiling for a Flutter app.</a:t>
            </a:r>
          </a:p>
          <a:p>
            <a:r>
              <a:rPr lang="en" altLang="zh-CN" dirty="0"/>
              <a:t>Source-level debugging of a Flutter or Dart app.</a:t>
            </a:r>
          </a:p>
          <a:p>
            <a:r>
              <a:rPr lang="en" altLang="zh-CN" dirty="0"/>
              <a:t>Debug memory issues in a Flutter or Dart command-line app.</a:t>
            </a:r>
          </a:p>
          <a:p>
            <a:r>
              <a:rPr lang="en" altLang="zh-CN" dirty="0"/>
              <a:t>View general log and diagnostics information about a running Flutter or Dart command-line app.</a:t>
            </a:r>
          </a:p>
          <a:p>
            <a:r>
              <a:rPr lang="en" altLang="zh-CN" dirty="0"/>
              <a:t>Analyze code and app size.</a:t>
            </a:r>
          </a:p>
        </p:txBody>
      </p:sp>
    </p:spTree>
    <p:extLst>
      <p:ext uri="{BB962C8B-B14F-4D97-AF65-F5344CB8AC3E}">
        <p14:creationId xmlns:p14="http://schemas.microsoft.com/office/powerpoint/2010/main" val="35918321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D5DDD1-348D-6140-98CD-6DF816EC6840}"/>
              </a:ext>
            </a:extLst>
          </p:cNvPr>
          <p:cNvSpPr>
            <a:spLocks noGrp="1"/>
          </p:cNvSpPr>
          <p:nvPr>
            <p:ph type="title"/>
          </p:nvPr>
        </p:nvSpPr>
        <p:spPr/>
        <p:txBody>
          <a:bodyPr/>
          <a:lstStyle/>
          <a:p>
            <a:r>
              <a:rPr lang="en" altLang="zh-CN" dirty="0"/>
              <a:t>How do I install </a:t>
            </a:r>
            <a:r>
              <a:rPr lang="en" altLang="zh-CN" dirty="0" err="1"/>
              <a:t>DevTools</a:t>
            </a:r>
            <a:r>
              <a:rPr lang="en" altLang="zh-CN" dirty="0"/>
              <a:t>?</a:t>
            </a:r>
          </a:p>
        </p:txBody>
      </p:sp>
      <p:sp>
        <p:nvSpPr>
          <p:cNvPr id="3" name="文本占位符 2">
            <a:extLst>
              <a:ext uri="{FF2B5EF4-FFF2-40B4-BE49-F238E27FC236}">
                <a16:creationId xmlns:a16="http://schemas.microsoft.com/office/drawing/2014/main" id="{C70FADB8-46A9-A149-B618-8ED9DA33151A}"/>
              </a:ext>
            </a:extLst>
          </p:cNvPr>
          <p:cNvSpPr>
            <a:spLocks noGrp="1"/>
          </p:cNvSpPr>
          <p:nvPr>
            <p:ph type="body" idx="1"/>
          </p:nvPr>
        </p:nvSpPr>
        <p:spPr/>
        <p:txBody>
          <a:bodyPr/>
          <a:lstStyle/>
          <a:p>
            <a:r>
              <a:rPr lang="en" altLang="zh-CN" dirty="0"/>
              <a:t>See the </a:t>
            </a:r>
            <a:r>
              <a:rPr lang="en" altLang="zh-CN" dirty="0">
                <a:hlinkClick r:id="rId2"/>
              </a:rPr>
              <a:t>Android Studio/IntelliJ</a:t>
            </a:r>
            <a:r>
              <a:rPr lang="en" altLang="zh-CN" dirty="0"/>
              <a:t>, </a:t>
            </a:r>
            <a:r>
              <a:rPr lang="en" altLang="zh-CN" dirty="0">
                <a:hlinkClick r:id="rId3"/>
              </a:rPr>
              <a:t>VS Code</a:t>
            </a:r>
            <a:r>
              <a:rPr lang="en" altLang="zh-CN" dirty="0"/>
              <a:t>, or </a:t>
            </a:r>
            <a:r>
              <a:rPr lang="en" altLang="zh-CN" dirty="0">
                <a:hlinkClick r:id="rId4"/>
              </a:rPr>
              <a:t>command line</a:t>
            </a:r>
            <a:r>
              <a:rPr lang="en" altLang="zh-CN" dirty="0"/>
              <a:t> pages for installation instructions.</a:t>
            </a:r>
          </a:p>
        </p:txBody>
      </p:sp>
    </p:spTree>
    <p:extLst>
      <p:ext uri="{BB962C8B-B14F-4D97-AF65-F5344CB8AC3E}">
        <p14:creationId xmlns:p14="http://schemas.microsoft.com/office/powerpoint/2010/main" val="2005638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4" name="标题 3">
            <a:extLst>
              <a:ext uri="{FF2B5EF4-FFF2-40B4-BE49-F238E27FC236}">
                <a16:creationId xmlns:a16="http://schemas.microsoft.com/office/drawing/2014/main" id="{8E7D5A00-A81D-B849-936B-AA716AEC7015}"/>
              </a:ext>
            </a:extLst>
          </p:cNvPr>
          <p:cNvSpPr>
            <a:spLocks noGrp="1"/>
          </p:cNvSpPr>
          <p:nvPr>
            <p:ph type="title"/>
          </p:nvPr>
        </p:nvSpPr>
        <p:spPr/>
        <p:txBody>
          <a:bodyPr/>
          <a:lstStyle/>
          <a:p>
            <a:r>
              <a:rPr lang="en-US" altLang="zh-CN" dirty="0"/>
              <a:t>Topics</a:t>
            </a:r>
            <a:endParaRPr lang="zh-CN" altLang="en-US" dirty="0"/>
          </a:p>
        </p:txBody>
      </p:sp>
      <p:sp>
        <p:nvSpPr>
          <p:cNvPr id="7" name="文本占位符 6">
            <a:extLst>
              <a:ext uri="{FF2B5EF4-FFF2-40B4-BE49-F238E27FC236}">
                <a16:creationId xmlns:a16="http://schemas.microsoft.com/office/drawing/2014/main" id="{C9550E76-3CDF-7445-9554-23270A19B3DF}"/>
              </a:ext>
            </a:extLst>
          </p:cNvPr>
          <p:cNvSpPr>
            <a:spLocks noGrp="1"/>
          </p:cNvSpPr>
          <p:nvPr>
            <p:ph type="body" idx="1"/>
          </p:nvPr>
        </p:nvSpPr>
        <p:spPr/>
        <p:txBody>
          <a:bodyPr/>
          <a:lstStyle/>
          <a:p>
            <a:r>
              <a:rPr lang="en" altLang="zh-CN" sz="2400" dirty="0">
                <a:solidFill>
                  <a:schemeClr val="accent4"/>
                </a:solidFill>
              </a:rPr>
              <a:t>Installation and setup</a:t>
            </a:r>
          </a:p>
          <a:p>
            <a:r>
              <a:rPr lang="en" altLang="zh-CN" sz="2400" dirty="0" err="1">
                <a:solidFill>
                  <a:schemeClr val="accent4"/>
                </a:solidFill>
              </a:rPr>
              <a:t>DevTools</a:t>
            </a:r>
            <a:endParaRPr lang="en" altLang="zh-CN" sz="2400" dirty="0">
              <a:solidFill>
                <a:schemeClr val="accent4"/>
              </a:solidFill>
            </a:endParaRPr>
          </a:p>
          <a:p>
            <a:r>
              <a:rPr lang="en" altLang="zh-CN" sz="2400" dirty="0">
                <a:solidFill>
                  <a:schemeClr val="accent4"/>
                </a:solidFill>
              </a:rPr>
              <a:t>Flutter SDK</a:t>
            </a:r>
            <a:endParaRPr lang="en" altLang="zh-CN" sz="2400" dirty="0">
              <a:solidFill>
                <a:schemeClr val="accent4"/>
              </a:solidFill>
              <a:effectLs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FAB3D8-FA5F-D74F-AC6E-AF5F9C848B81}"/>
              </a:ext>
            </a:extLst>
          </p:cNvPr>
          <p:cNvSpPr>
            <a:spLocks noGrp="1"/>
          </p:cNvSpPr>
          <p:nvPr>
            <p:ph type="title"/>
          </p:nvPr>
        </p:nvSpPr>
        <p:spPr/>
        <p:txBody>
          <a:bodyPr/>
          <a:lstStyle/>
          <a:p>
            <a:r>
              <a:rPr lang="en" altLang="zh-CN" dirty="0"/>
              <a:t>Install and run </a:t>
            </a:r>
            <a:r>
              <a:rPr lang="en" altLang="zh-CN" dirty="0" err="1"/>
              <a:t>DevTools</a:t>
            </a:r>
            <a:r>
              <a:rPr lang="en" altLang="zh-CN" dirty="0"/>
              <a:t> from Android Studio</a:t>
            </a:r>
          </a:p>
        </p:txBody>
      </p:sp>
      <p:sp>
        <p:nvSpPr>
          <p:cNvPr id="3" name="文本占位符 2">
            <a:extLst>
              <a:ext uri="{FF2B5EF4-FFF2-40B4-BE49-F238E27FC236}">
                <a16:creationId xmlns:a16="http://schemas.microsoft.com/office/drawing/2014/main" id="{99EF1175-92D0-EA46-AF4C-5D7C07C2395C}"/>
              </a:ext>
            </a:extLst>
          </p:cNvPr>
          <p:cNvSpPr>
            <a:spLocks noGrp="1"/>
          </p:cNvSpPr>
          <p:nvPr>
            <p:ph type="body" idx="1"/>
          </p:nvPr>
        </p:nvSpPr>
        <p:spPr/>
        <p:txBody>
          <a:bodyPr/>
          <a:lstStyle/>
          <a:p>
            <a:r>
              <a:rPr lang="en" altLang="zh-CN" dirty="0"/>
              <a:t>Install the Flutter plugin</a:t>
            </a:r>
          </a:p>
          <a:p>
            <a:pPr lvl="1"/>
            <a:r>
              <a:rPr lang="en" altLang="zh-CN" dirty="0"/>
              <a:t>Install the Flutter plugin if you don’t already have it installed. </a:t>
            </a:r>
          </a:p>
          <a:p>
            <a:pPr lvl="1"/>
            <a:r>
              <a:rPr lang="en" altLang="zh-CN" dirty="0"/>
              <a:t>This can be done using the normal </a:t>
            </a:r>
            <a:r>
              <a:rPr lang="en" altLang="zh-CN" b="1" dirty="0"/>
              <a:t>Plugins</a:t>
            </a:r>
            <a:r>
              <a:rPr lang="en" altLang="zh-CN" dirty="0"/>
              <a:t> page in the IntelliJ and Android Studio settings.</a:t>
            </a:r>
          </a:p>
          <a:p>
            <a:r>
              <a:rPr lang="en" altLang="zh-CN" dirty="0"/>
              <a:t>Start an app to debug</a:t>
            </a:r>
          </a:p>
          <a:p>
            <a:pPr lvl="1"/>
            <a:r>
              <a:rPr lang="en" altLang="zh-CN" dirty="0"/>
              <a:t>To open </a:t>
            </a:r>
            <a:r>
              <a:rPr lang="en" altLang="zh-CN" dirty="0" err="1"/>
              <a:t>DevTools</a:t>
            </a:r>
            <a:r>
              <a:rPr lang="en" altLang="zh-CN" dirty="0"/>
              <a:t>, you first need to run a Flutter app. </a:t>
            </a:r>
          </a:p>
          <a:p>
            <a:pPr lvl="1"/>
            <a:r>
              <a:rPr lang="en" altLang="zh-CN" dirty="0"/>
              <a:t>This can be accomplished by opening a Flutter project, ensuring that you have a device connected, and clicking the </a:t>
            </a:r>
            <a:r>
              <a:rPr lang="en" altLang="zh-CN" b="1" dirty="0"/>
              <a:t>Run</a:t>
            </a:r>
            <a:r>
              <a:rPr lang="en" altLang="zh-CN" dirty="0"/>
              <a:t> or </a:t>
            </a:r>
            <a:r>
              <a:rPr lang="en" altLang="zh-CN" b="1" dirty="0"/>
              <a:t>Debug</a:t>
            </a:r>
            <a:r>
              <a:rPr lang="en" altLang="zh-CN" dirty="0"/>
              <a:t> toolbar buttons.</a:t>
            </a:r>
          </a:p>
        </p:txBody>
      </p:sp>
    </p:spTree>
    <p:extLst>
      <p:ext uri="{BB962C8B-B14F-4D97-AF65-F5344CB8AC3E}">
        <p14:creationId xmlns:p14="http://schemas.microsoft.com/office/powerpoint/2010/main" val="19779291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E13450-CBAF-A745-853E-8FC5EC5AF652}"/>
              </a:ext>
            </a:extLst>
          </p:cNvPr>
          <p:cNvSpPr>
            <a:spLocks noGrp="1"/>
          </p:cNvSpPr>
          <p:nvPr>
            <p:ph type="title"/>
          </p:nvPr>
        </p:nvSpPr>
        <p:spPr/>
        <p:txBody>
          <a:bodyPr/>
          <a:lstStyle/>
          <a:p>
            <a:r>
              <a:rPr lang="en" altLang="zh-CN" dirty="0"/>
              <a:t>Launch </a:t>
            </a:r>
            <a:r>
              <a:rPr lang="en" altLang="zh-CN" dirty="0" err="1"/>
              <a:t>DevTools</a:t>
            </a:r>
            <a:r>
              <a:rPr lang="en" altLang="zh-CN" dirty="0"/>
              <a:t> from the toolbar/menu</a:t>
            </a:r>
            <a:endParaRPr kumimoji="1" lang="zh-CN" altLang="en-US" dirty="0"/>
          </a:p>
        </p:txBody>
      </p:sp>
      <p:sp>
        <p:nvSpPr>
          <p:cNvPr id="3" name="文本占位符 2">
            <a:extLst>
              <a:ext uri="{FF2B5EF4-FFF2-40B4-BE49-F238E27FC236}">
                <a16:creationId xmlns:a16="http://schemas.microsoft.com/office/drawing/2014/main" id="{CABF70B9-B2C7-2043-9F17-F0B83EA7E9D2}"/>
              </a:ext>
            </a:extLst>
          </p:cNvPr>
          <p:cNvSpPr>
            <a:spLocks noGrp="1"/>
          </p:cNvSpPr>
          <p:nvPr>
            <p:ph type="body" idx="1"/>
          </p:nvPr>
        </p:nvSpPr>
        <p:spPr/>
        <p:txBody>
          <a:bodyPr/>
          <a:lstStyle/>
          <a:p>
            <a:r>
              <a:rPr lang="en" altLang="zh-CN" dirty="0"/>
              <a:t>Once an app is running, you can start </a:t>
            </a:r>
            <a:r>
              <a:rPr lang="en" altLang="zh-CN" dirty="0" err="1"/>
              <a:t>DevTools</a:t>
            </a:r>
            <a:r>
              <a:rPr lang="en" altLang="zh-CN" dirty="0"/>
              <a:t> using one of the following:</a:t>
            </a:r>
          </a:p>
          <a:p>
            <a:pPr lvl="1"/>
            <a:r>
              <a:rPr lang="en" altLang="zh-CN" dirty="0"/>
              <a:t>Select the </a:t>
            </a:r>
            <a:r>
              <a:rPr lang="en" altLang="zh-CN" b="1" dirty="0"/>
              <a:t>Open </a:t>
            </a:r>
            <a:r>
              <a:rPr lang="en" altLang="zh-CN" b="1" dirty="0" err="1"/>
              <a:t>DevTools</a:t>
            </a:r>
            <a:r>
              <a:rPr lang="en" altLang="zh-CN" dirty="0"/>
              <a:t> toolbar action in the Run view.</a:t>
            </a:r>
          </a:p>
          <a:p>
            <a:pPr lvl="1"/>
            <a:r>
              <a:rPr lang="en" altLang="zh-CN" dirty="0"/>
              <a:t>Select the </a:t>
            </a:r>
            <a:r>
              <a:rPr lang="en" altLang="zh-CN" b="1" dirty="0"/>
              <a:t>Open </a:t>
            </a:r>
            <a:r>
              <a:rPr lang="en" altLang="zh-CN" b="1" dirty="0" err="1"/>
              <a:t>DevTools</a:t>
            </a:r>
            <a:r>
              <a:rPr lang="en" altLang="zh-CN" dirty="0"/>
              <a:t> toolbar action in the Debug view. (if debugging)</a:t>
            </a:r>
          </a:p>
          <a:p>
            <a:pPr lvl="1"/>
            <a:r>
              <a:rPr lang="en" altLang="zh-CN" dirty="0"/>
              <a:t>Select the </a:t>
            </a:r>
            <a:r>
              <a:rPr lang="en" altLang="zh-CN" b="1" dirty="0"/>
              <a:t>Open </a:t>
            </a:r>
            <a:r>
              <a:rPr lang="en" altLang="zh-CN" b="1" dirty="0" err="1"/>
              <a:t>DevTools</a:t>
            </a:r>
            <a:r>
              <a:rPr lang="en" altLang="zh-CN" dirty="0"/>
              <a:t> action from the </a:t>
            </a:r>
            <a:r>
              <a:rPr lang="en" altLang="zh-CN" b="1" dirty="0"/>
              <a:t>More Actions</a:t>
            </a:r>
            <a:r>
              <a:rPr lang="en" altLang="zh-CN" dirty="0"/>
              <a:t> menu in the Flutter Inspector view.</a:t>
            </a:r>
          </a:p>
        </p:txBody>
      </p:sp>
      <p:pic>
        <p:nvPicPr>
          <p:cNvPr id="4" name="图片 3">
            <a:extLst>
              <a:ext uri="{FF2B5EF4-FFF2-40B4-BE49-F238E27FC236}">
                <a16:creationId xmlns:a16="http://schemas.microsoft.com/office/drawing/2014/main" id="{0D53B081-9803-704D-B990-51B113BA1E92}"/>
              </a:ext>
            </a:extLst>
          </p:cNvPr>
          <p:cNvPicPr>
            <a:picLocks noChangeAspect="1"/>
          </p:cNvPicPr>
          <p:nvPr/>
        </p:nvPicPr>
        <p:blipFill>
          <a:blip r:embed="rId2"/>
          <a:stretch>
            <a:fillRect/>
          </a:stretch>
        </p:blipFill>
        <p:spPr>
          <a:xfrm>
            <a:off x="2476281" y="3641300"/>
            <a:ext cx="3797300" cy="1092200"/>
          </a:xfrm>
          <a:prstGeom prst="rect">
            <a:avLst/>
          </a:prstGeom>
        </p:spPr>
      </p:pic>
    </p:spTree>
    <p:extLst>
      <p:ext uri="{BB962C8B-B14F-4D97-AF65-F5344CB8AC3E}">
        <p14:creationId xmlns:p14="http://schemas.microsoft.com/office/powerpoint/2010/main" val="10427084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917F33-C5D0-A848-B28B-B8494CD999E8}"/>
              </a:ext>
            </a:extLst>
          </p:cNvPr>
          <p:cNvSpPr>
            <a:spLocks noGrp="1"/>
          </p:cNvSpPr>
          <p:nvPr>
            <p:ph type="title"/>
          </p:nvPr>
        </p:nvSpPr>
        <p:spPr/>
        <p:txBody>
          <a:bodyPr/>
          <a:lstStyle/>
          <a:p>
            <a:r>
              <a:rPr lang="en" altLang="zh-CN" dirty="0"/>
              <a:t>Using the Flutter inspector</a:t>
            </a:r>
            <a:endParaRPr kumimoji="1" lang="zh-CN" altLang="en-US" dirty="0"/>
          </a:p>
        </p:txBody>
      </p:sp>
      <p:sp>
        <p:nvSpPr>
          <p:cNvPr id="3" name="文本占位符 2">
            <a:extLst>
              <a:ext uri="{FF2B5EF4-FFF2-40B4-BE49-F238E27FC236}">
                <a16:creationId xmlns:a16="http://schemas.microsoft.com/office/drawing/2014/main" id="{F2FB4A68-B641-BA4B-8FE8-E25CE5653F5A}"/>
              </a:ext>
            </a:extLst>
          </p:cNvPr>
          <p:cNvSpPr>
            <a:spLocks noGrp="1"/>
          </p:cNvSpPr>
          <p:nvPr>
            <p:ph type="body" idx="1"/>
          </p:nvPr>
        </p:nvSpPr>
        <p:spPr>
          <a:xfrm>
            <a:off x="311700" y="1229875"/>
            <a:ext cx="3071315" cy="3339000"/>
          </a:xfrm>
        </p:spPr>
        <p:txBody>
          <a:bodyPr/>
          <a:lstStyle/>
          <a:p>
            <a:r>
              <a:rPr lang="en" altLang="zh-CN" dirty="0"/>
              <a:t>The Flutter widget inspector is a powerful tool for visualizing and exploring Flutter widget trees. </a:t>
            </a:r>
          </a:p>
          <a:p>
            <a:endParaRPr kumimoji="1" lang="zh-CN" altLang="en-US" dirty="0"/>
          </a:p>
        </p:txBody>
      </p:sp>
      <p:pic>
        <p:nvPicPr>
          <p:cNvPr id="4098" name="Picture 2" descr="Screenshot of the Flutter inspector window">
            <a:extLst>
              <a:ext uri="{FF2B5EF4-FFF2-40B4-BE49-F238E27FC236}">
                <a16:creationId xmlns:a16="http://schemas.microsoft.com/office/drawing/2014/main" id="{50980E41-61B5-A445-AFAE-16EEBEB3BB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3307" y="1229875"/>
            <a:ext cx="5950693" cy="333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19315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8E7AFC-A938-B347-A65B-81AC62F4EE88}"/>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3A8A4635-0FB6-184E-903B-C71E1C78F1B7}"/>
              </a:ext>
            </a:extLst>
          </p:cNvPr>
          <p:cNvSpPr>
            <a:spLocks noGrp="1"/>
          </p:cNvSpPr>
          <p:nvPr>
            <p:ph type="body" idx="1"/>
          </p:nvPr>
        </p:nvSpPr>
        <p:spPr/>
        <p:txBody>
          <a:bodyPr/>
          <a:lstStyle/>
          <a:p>
            <a:r>
              <a:rPr lang="en" altLang="zh-CN" dirty="0"/>
              <a:t>To debug a layout issue, run the app in </a:t>
            </a:r>
            <a:r>
              <a:rPr lang="en" altLang="zh-CN" dirty="0">
                <a:hlinkClick r:id="rId2"/>
              </a:rPr>
              <a:t>debug mode</a:t>
            </a:r>
            <a:r>
              <a:rPr lang="en" altLang="zh-CN" dirty="0"/>
              <a:t> and open the inspector by clicking the </a:t>
            </a:r>
            <a:r>
              <a:rPr lang="en" altLang="zh-CN" b="1" dirty="0"/>
              <a:t>Flutter Inspector</a:t>
            </a:r>
            <a:r>
              <a:rPr lang="en" altLang="zh-CN" dirty="0"/>
              <a:t> tab on the </a:t>
            </a:r>
            <a:r>
              <a:rPr lang="en" altLang="zh-CN" dirty="0" err="1"/>
              <a:t>DevTools</a:t>
            </a:r>
            <a:r>
              <a:rPr lang="en" altLang="zh-CN" dirty="0"/>
              <a:t> toolbar.</a:t>
            </a:r>
          </a:p>
        </p:txBody>
      </p:sp>
      <p:pic>
        <p:nvPicPr>
          <p:cNvPr id="4" name="图片 3">
            <a:extLst>
              <a:ext uri="{FF2B5EF4-FFF2-40B4-BE49-F238E27FC236}">
                <a16:creationId xmlns:a16="http://schemas.microsoft.com/office/drawing/2014/main" id="{36051438-EB10-874E-942F-099D30A4F256}"/>
              </a:ext>
            </a:extLst>
          </p:cNvPr>
          <p:cNvPicPr>
            <a:picLocks noChangeAspect="1"/>
          </p:cNvPicPr>
          <p:nvPr/>
        </p:nvPicPr>
        <p:blipFill>
          <a:blip r:embed="rId3"/>
          <a:stretch>
            <a:fillRect/>
          </a:stretch>
        </p:blipFill>
        <p:spPr>
          <a:xfrm>
            <a:off x="989286" y="2112745"/>
            <a:ext cx="7165428" cy="3030755"/>
          </a:xfrm>
          <a:prstGeom prst="rect">
            <a:avLst/>
          </a:prstGeom>
        </p:spPr>
      </p:pic>
    </p:spTree>
    <p:extLst>
      <p:ext uri="{BB962C8B-B14F-4D97-AF65-F5344CB8AC3E}">
        <p14:creationId xmlns:p14="http://schemas.microsoft.com/office/powerpoint/2010/main" val="41095597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1901AF-65D6-8B4C-8880-1E0642B7AFA4}"/>
              </a:ext>
            </a:extLst>
          </p:cNvPr>
          <p:cNvSpPr>
            <a:spLocks noGrp="1"/>
          </p:cNvSpPr>
          <p:nvPr>
            <p:ph type="title"/>
          </p:nvPr>
        </p:nvSpPr>
        <p:spPr/>
        <p:txBody>
          <a:bodyPr/>
          <a:lstStyle/>
          <a:p>
            <a:r>
              <a:rPr lang="en" altLang="zh-CN" dirty="0"/>
              <a:t>Using the Layout Explorer</a:t>
            </a:r>
            <a:endParaRPr kumimoji="1" lang="zh-CN" altLang="en-US" dirty="0"/>
          </a:p>
        </p:txBody>
      </p:sp>
      <p:sp>
        <p:nvSpPr>
          <p:cNvPr id="3" name="文本占位符 2">
            <a:extLst>
              <a:ext uri="{FF2B5EF4-FFF2-40B4-BE49-F238E27FC236}">
                <a16:creationId xmlns:a16="http://schemas.microsoft.com/office/drawing/2014/main" id="{6E7B619B-83C9-164D-A792-49F2F36B7855}"/>
              </a:ext>
            </a:extLst>
          </p:cNvPr>
          <p:cNvSpPr>
            <a:spLocks noGrp="1"/>
          </p:cNvSpPr>
          <p:nvPr>
            <p:ph type="body" idx="1"/>
          </p:nvPr>
        </p:nvSpPr>
        <p:spPr>
          <a:xfrm>
            <a:off x="311700" y="1229875"/>
            <a:ext cx="8520600" cy="3339000"/>
          </a:xfrm>
        </p:spPr>
        <p:txBody>
          <a:bodyPr/>
          <a:lstStyle/>
          <a:p>
            <a:r>
              <a:rPr lang="en" altLang="zh-CN" dirty="0"/>
              <a:t>From the Flutter Inspector, select a widget. </a:t>
            </a:r>
          </a:p>
          <a:p>
            <a:r>
              <a:rPr lang="en" altLang="zh-CN" dirty="0"/>
              <a:t>The Layout Explorer supports both </a:t>
            </a:r>
            <a:r>
              <a:rPr lang="en" altLang="zh-CN" dirty="0">
                <a:hlinkClick r:id="rId2"/>
              </a:rPr>
              <a:t>flex layouts</a:t>
            </a:r>
            <a:r>
              <a:rPr lang="en" altLang="zh-CN" dirty="0"/>
              <a:t> and fixed size layouts, and has specific tooling for both kinds.</a:t>
            </a:r>
            <a:br>
              <a:rPr lang="en" altLang="zh-CN" dirty="0"/>
            </a:br>
            <a:endParaRPr kumimoji="1" lang="zh-CN" altLang="en-US" dirty="0"/>
          </a:p>
        </p:txBody>
      </p:sp>
    </p:spTree>
    <p:extLst>
      <p:ext uri="{BB962C8B-B14F-4D97-AF65-F5344CB8AC3E}">
        <p14:creationId xmlns:p14="http://schemas.microsoft.com/office/powerpoint/2010/main" val="834107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6CFC67-8C27-6A43-BAD4-BF4D6E688E0B}"/>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95E00790-F745-8542-9215-1451B9D1A130}"/>
              </a:ext>
            </a:extLst>
          </p:cNvPr>
          <p:cNvSpPr>
            <a:spLocks noGrp="1"/>
          </p:cNvSpPr>
          <p:nvPr>
            <p:ph type="body" idx="1"/>
          </p:nvPr>
        </p:nvSpPr>
        <p:spPr>
          <a:xfrm>
            <a:off x="311700" y="1229875"/>
            <a:ext cx="3338017" cy="3339000"/>
          </a:xfrm>
        </p:spPr>
        <p:txBody>
          <a:bodyPr/>
          <a:lstStyle/>
          <a:p>
            <a:r>
              <a:rPr lang="en" altLang="zh-CN" dirty="0"/>
              <a:t>Flex layouts: When you select a flex widget (for example, </a:t>
            </a:r>
            <a:r>
              <a:rPr lang="en" altLang="zh-CN" dirty="0">
                <a:hlinkClick r:id="rId2"/>
              </a:rPr>
              <a:t>Row</a:t>
            </a:r>
            <a:r>
              <a:rPr lang="en" altLang="zh-CN" dirty="0"/>
              <a:t>, </a:t>
            </a:r>
            <a:r>
              <a:rPr lang="en" altLang="zh-CN" dirty="0">
                <a:hlinkClick r:id="rId3"/>
              </a:rPr>
              <a:t>Column</a:t>
            </a:r>
            <a:r>
              <a:rPr lang="en" altLang="zh-CN" dirty="0"/>
              <a:t>, </a:t>
            </a:r>
            <a:r>
              <a:rPr lang="en" altLang="zh-CN" dirty="0">
                <a:hlinkClick r:id="rId4"/>
              </a:rPr>
              <a:t>Flex</a:t>
            </a:r>
            <a:r>
              <a:rPr lang="en" altLang="zh-CN" dirty="0"/>
              <a:t>) or a direct child of a flex widget, the flex layout tool will appear in the Layout Explorer.</a:t>
            </a:r>
          </a:p>
        </p:txBody>
      </p:sp>
      <p:pic>
        <p:nvPicPr>
          <p:cNvPr id="5122" name="Picture 2" descr="The Layout Explorer showing errors and device inspector">
            <a:extLst>
              <a:ext uri="{FF2B5EF4-FFF2-40B4-BE49-F238E27FC236}">
                <a16:creationId xmlns:a16="http://schemas.microsoft.com/office/drawing/2014/main" id="{99EFA132-3793-D645-A9E7-459C8A954E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49697" y="1316911"/>
            <a:ext cx="5594303" cy="3164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58293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617E1C-C4DF-DA40-9D07-CB6B7C5CE8D7}"/>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E79F9B0C-72D5-8B46-B910-460DA52B5902}"/>
              </a:ext>
            </a:extLst>
          </p:cNvPr>
          <p:cNvSpPr>
            <a:spLocks noGrp="1"/>
          </p:cNvSpPr>
          <p:nvPr>
            <p:ph type="body" idx="1"/>
          </p:nvPr>
        </p:nvSpPr>
        <p:spPr>
          <a:xfrm>
            <a:off x="311700" y="1229875"/>
            <a:ext cx="3393197" cy="3339000"/>
          </a:xfrm>
        </p:spPr>
        <p:txBody>
          <a:bodyPr/>
          <a:lstStyle/>
          <a:p>
            <a:r>
              <a:rPr lang="en" altLang="zh-CN" dirty="0"/>
              <a:t>Fixed size layouts: When you select a fixed size widget that is not a child of a flex widget, fixed size layout information will appear in the Layout Explorer.</a:t>
            </a:r>
          </a:p>
        </p:txBody>
      </p:sp>
      <p:pic>
        <p:nvPicPr>
          <p:cNvPr id="6146" name="Picture 2" descr="The Layout Explorer fixed size tool">
            <a:extLst>
              <a:ext uri="{FF2B5EF4-FFF2-40B4-BE49-F238E27FC236}">
                <a16:creationId xmlns:a16="http://schemas.microsoft.com/office/drawing/2014/main" id="{B0A800B8-888F-C846-9F9C-871880C3A0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6720" y="780392"/>
            <a:ext cx="4893894" cy="40162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10573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Flutter SDK</a:t>
            </a:r>
          </a:p>
        </p:txBody>
      </p:sp>
    </p:spTree>
    <p:extLst>
      <p:ext uri="{BB962C8B-B14F-4D97-AF65-F5344CB8AC3E}">
        <p14:creationId xmlns:p14="http://schemas.microsoft.com/office/powerpoint/2010/main" val="1474106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D5DDD1-348D-6140-98CD-6DF816EC6840}"/>
              </a:ext>
            </a:extLst>
          </p:cNvPr>
          <p:cNvSpPr>
            <a:spLocks noGrp="1"/>
          </p:cNvSpPr>
          <p:nvPr>
            <p:ph type="title"/>
          </p:nvPr>
        </p:nvSpPr>
        <p:spPr/>
        <p:txBody>
          <a:bodyPr/>
          <a:lstStyle/>
          <a:p>
            <a:r>
              <a:rPr lang="en" altLang="zh-CN" dirty="0"/>
              <a:t>Flutter SDK overview</a:t>
            </a:r>
          </a:p>
        </p:txBody>
      </p:sp>
      <p:sp>
        <p:nvSpPr>
          <p:cNvPr id="3" name="文本占位符 2">
            <a:extLst>
              <a:ext uri="{FF2B5EF4-FFF2-40B4-BE49-F238E27FC236}">
                <a16:creationId xmlns:a16="http://schemas.microsoft.com/office/drawing/2014/main" id="{C70FADB8-46A9-A149-B618-8ED9DA33151A}"/>
              </a:ext>
            </a:extLst>
          </p:cNvPr>
          <p:cNvSpPr>
            <a:spLocks noGrp="1"/>
          </p:cNvSpPr>
          <p:nvPr>
            <p:ph type="body" idx="1"/>
          </p:nvPr>
        </p:nvSpPr>
        <p:spPr/>
        <p:txBody>
          <a:bodyPr/>
          <a:lstStyle/>
          <a:p>
            <a:r>
              <a:rPr lang="en" altLang="zh-CN" dirty="0"/>
              <a:t>The Flutter SDK has the packages and command-line tools that you need to develop Flutter apps across platforms. </a:t>
            </a:r>
          </a:p>
          <a:p>
            <a:pPr lvl="1"/>
            <a:r>
              <a:rPr lang="en" altLang="zh-CN" dirty="0">
                <a:solidFill>
                  <a:schemeClr val="accent4"/>
                </a:solidFill>
              </a:rPr>
              <a:t>flutter</a:t>
            </a:r>
            <a:r>
              <a:rPr lang="en" altLang="zh-CN" dirty="0"/>
              <a:t> command-line tool: The </a:t>
            </a:r>
            <a:r>
              <a:rPr lang="en" altLang="zh-CN" dirty="0">
                <a:hlinkClick r:id="rId2"/>
              </a:rPr>
              <a:t>flutter CLI tool</a:t>
            </a:r>
            <a:r>
              <a:rPr lang="en" altLang="zh-CN" dirty="0"/>
              <a:t> (flutter/bin/flutter) is how developers (or IDEs on behalf of developers) interact with Flutter.</a:t>
            </a:r>
          </a:p>
          <a:p>
            <a:pPr lvl="1"/>
            <a:r>
              <a:rPr lang="en" altLang="zh-CN" dirty="0">
                <a:solidFill>
                  <a:schemeClr val="accent4"/>
                </a:solidFill>
              </a:rPr>
              <a:t>dart</a:t>
            </a:r>
            <a:r>
              <a:rPr lang="en" altLang="zh-CN" dirty="0"/>
              <a:t> command-line tool: The </a:t>
            </a:r>
            <a:r>
              <a:rPr lang="en" altLang="zh-CN" dirty="0">
                <a:hlinkClick r:id="rId3"/>
              </a:rPr>
              <a:t>dart CLI tool</a:t>
            </a:r>
            <a:r>
              <a:rPr lang="en" altLang="zh-CN" dirty="0"/>
              <a:t> is available with the Flutter SDK at flutter/bin/dart.</a:t>
            </a:r>
            <a:br>
              <a:rPr lang="en" altLang="zh-CN" dirty="0"/>
            </a:br>
            <a:endParaRPr lang="en" altLang="zh-CN" dirty="0"/>
          </a:p>
        </p:txBody>
      </p:sp>
    </p:spTree>
    <p:extLst>
      <p:ext uri="{BB962C8B-B14F-4D97-AF65-F5344CB8AC3E}">
        <p14:creationId xmlns:p14="http://schemas.microsoft.com/office/powerpoint/2010/main" val="21777677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D5DDD1-348D-6140-98CD-6DF816EC6840}"/>
              </a:ext>
            </a:extLst>
          </p:cNvPr>
          <p:cNvSpPr>
            <a:spLocks noGrp="1"/>
          </p:cNvSpPr>
          <p:nvPr>
            <p:ph type="title"/>
          </p:nvPr>
        </p:nvSpPr>
        <p:spPr/>
        <p:txBody>
          <a:bodyPr/>
          <a:lstStyle/>
          <a:p>
            <a:r>
              <a:rPr lang="en" altLang="zh-CN" dirty="0"/>
              <a:t>Upgrading Flutter</a:t>
            </a:r>
          </a:p>
        </p:txBody>
      </p:sp>
      <p:sp>
        <p:nvSpPr>
          <p:cNvPr id="3" name="文本占位符 2">
            <a:extLst>
              <a:ext uri="{FF2B5EF4-FFF2-40B4-BE49-F238E27FC236}">
                <a16:creationId xmlns:a16="http://schemas.microsoft.com/office/drawing/2014/main" id="{C70FADB8-46A9-A149-B618-8ED9DA33151A}"/>
              </a:ext>
            </a:extLst>
          </p:cNvPr>
          <p:cNvSpPr>
            <a:spLocks noGrp="1"/>
          </p:cNvSpPr>
          <p:nvPr>
            <p:ph type="body" idx="1"/>
          </p:nvPr>
        </p:nvSpPr>
        <p:spPr/>
        <p:txBody>
          <a:bodyPr/>
          <a:lstStyle/>
          <a:p>
            <a:r>
              <a:rPr lang="en" altLang="zh-CN" dirty="0"/>
              <a:t>Upgrading the Flutter SDK</a:t>
            </a:r>
          </a:p>
          <a:p>
            <a:pPr lvl="1"/>
            <a:r>
              <a:rPr lang="en" altLang="zh-CN" dirty="0"/>
              <a:t>To update the Flutter SDK use the </a:t>
            </a:r>
            <a:r>
              <a:rPr lang="en" altLang="zh-CN" dirty="0">
                <a:solidFill>
                  <a:schemeClr val="accent4"/>
                </a:solidFill>
              </a:rPr>
              <a:t>flutter upgrade </a:t>
            </a:r>
            <a:r>
              <a:rPr lang="en" altLang="zh-CN" dirty="0"/>
              <a:t>command</a:t>
            </a:r>
          </a:p>
          <a:p>
            <a:r>
              <a:rPr lang="en" altLang="zh-CN" dirty="0"/>
              <a:t>Switching Flutter channels</a:t>
            </a:r>
          </a:p>
          <a:p>
            <a:pPr lvl="1"/>
            <a:r>
              <a:rPr lang="en" altLang="zh-CN" dirty="0"/>
              <a:t>Flutter has four </a:t>
            </a:r>
            <a:r>
              <a:rPr lang="en" altLang="zh-CN" dirty="0">
                <a:hlinkClick r:id="rId2"/>
              </a:rPr>
              <a:t>release channels</a:t>
            </a:r>
            <a:r>
              <a:rPr lang="en" altLang="zh-CN" dirty="0"/>
              <a:t>: </a:t>
            </a:r>
            <a:r>
              <a:rPr lang="en" altLang="zh-CN" b="1" dirty="0"/>
              <a:t>stable</a:t>
            </a:r>
            <a:r>
              <a:rPr lang="en" altLang="zh-CN" dirty="0"/>
              <a:t>, </a:t>
            </a:r>
            <a:r>
              <a:rPr lang="en" altLang="zh-CN" b="1" dirty="0"/>
              <a:t>beta</a:t>
            </a:r>
            <a:r>
              <a:rPr lang="en" altLang="zh-CN" dirty="0"/>
              <a:t>, </a:t>
            </a:r>
            <a:r>
              <a:rPr lang="en" altLang="zh-CN" b="1" dirty="0"/>
              <a:t>dev</a:t>
            </a:r>
            <a:r>
              <a:rPr lang="en" altLang="zh-CN" dirty="0"/>
              <a:t>, and </a:t>
            </a:r>
            <a:r>
              <a:rPr lang="en" altLang="zh-CN" b="1" dirty="0"/>
              <a:t>master</a:t>
            </a:r>
            <a:r>
              <a:rPr lang="en" altLang="zh-CN" dirty="0"/>
              <a:t>. We recommend using the </a:t>
            </a:r>
            <a:r>
              <a:rPr lang="en" altLang="zh-CN" b="1" dirty="0"/>
              <a:t>stable</a:t>
            </a:r>
            <a:r>
              <a:rPr lang="en" altLang="zh-CN" dirty="0"/>
              <a:t> channel unless you need a more recent release.</a:t>
            </a:r>
          </a:p>
        </p:txBody>
      </p:sp>
      <p:pic>
        <p:nvPicPr>
          <p:cNvPr id="4" name="图片 3">
            <a:extLst>
              <a:ext uri="{FF2B5EF4-FFF2-40B4-BE49-F238E27FC236}">
                <a16:creationId xmlns:a16="http://schemas.microsoft.com/office/drawing/2014/main" id="{D1CB496D-E327-E54F-81A9-F9CA64725E68}"/>
              </a:ext>
            </a:extLst>
          </p:cNvPr>
          <p:cNvPicPr>
            <a:picLocks noChangeAspect="1"/>
          </p:cNvPicPr>
          <p:nvPr/>
        </p:nvPicPr>
        <p:blipFill>
          <a:blip r:embed="rId3"/>
          <a:stretch>
            <a:fillRect/>
          </a:stretch>
        </p:blipFill>
        <p:spPr>
          <a:xfrm>
            <a:off x="1162707" y="3271038"/>
            <a:ext cx="6818586" cy="1872462"/>
          </a:xfrm>
          <a:prstGeom prst="rect">
            <a:avLst/>
          </a:prstGeom>
        </p:spPr>
      </p:pic>
    </p:spTree>
    <p:extLst>
      <p:ext uri="{BB962C8B-B14F-4D97-AF65-F5344CB8AC3E}">
        <p14:creationId xmlns:p14="http://schemas.microsoft.com/office/powerpoint/2010/main" val="14318828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a:spLocks noGrp="1"/>
          </p:cNvSpPr>
          <p:nvPr>
            <p:ph type="title"/>
          </p:nvPr>
        </p:nvSpPr>
        <p:spPr>
          <a:xfrm>
            <a:off x="455700" y="526350"/>
            <a:ext cx="8232600" cy="4090800"/>
          </a:xfrm>
          <a:prstGeom prst="rect">
            <a:avLst/>
          </a:prstGeom>
        </p:spPr>
        <p:txBody>
          <a:bodyPr spcFirstLastPara="1" wrap="square" lIns="91425" tIns="91425" rIns="91425" bIns="91425" anchor="ctr" anchorCtr="0">
            <a:noAutofit/>
          </a:bodyPr>
          <a:lstStyle/>
          <a:p>
            <a:pPr algn="ctr"/>
            <a:r>
              <a:rPr lang="en" altLang="zh-CN" dirty="0"/>
              <a:t>Installation and setup</a:t>
            </a:r>
          </a:p>
        </p:txBody>
      </p:sp>
    </p:spTree>
    <p:extLst>
      <p:ext uri="{BB962C8B-B14F-4D97-AF65-F5344CB8AC3E}">
        <p14:creationId xmlns:p14="http://schemas.microsoft.com/office/powerpoint/2010/main" val="4733438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D5DDD1-348D-6140-98CD-6DF816EC6840}"/>
              </a:ext>
            </a:extLst>
          </p:cNvPr>
          <p:cNvSpPr>
            <a:spLocks noGrp="1"/>
          </p:cNvSpPr>
          <p:nvPr>
            <p:ph type="title"/>
          </p:nvPr>
        </p:nvSpPr>
        <p:spPr/>
        <p:txBody>
          <a:bodyPr/>
          <a:lstStyle/>
          <a:p>
            <a:r>
              <a:rPr lang="en" altLang="zh-CN" dirty="0"/>
              <a:t>Upgrading packages</a:t>
            </a:r>
          </a:p>
        </p:txBody>
      </p:sp>
      <p:sp>
        <p:nvSpPr>
          <p:cNvPr id="3" name="文本占位符 2">
            <a:extLst>
              <a:ext uri="{FF2B5EF4-FFF2-40B4-BE49-F238E27FC236}">
                <a16:creationId xmlns:a16="http://schemas.microsoft.com/office/drawing/2014/main" id="{C70FADB8-46A9-A149-B618-8ED9DA33151A}"/>
              </a:ext>
            </a:extLst>
          </p:cNvPr>
          <p:cNvSpPr>
            <a:spLocks noGrp="1"/>
          </p:cNvSpPr>
          <p:nvPr>
            <p:ph type="body" idx="1"/>
          </p:nvPr>
        </p:nvSpPr>
        <p:spPr/>
        <p:txBody>
          <a:bodyPr/>
          <a:lstStyle/>
          <a:p>
            <a:r>
              <a:rPr lang="en" altLang="zh-CN" dirty="0"/>
              <a:t>If you’ve modified your </a:t>
            </a:r>
            <a:r>
              <a:rPr lang="en" altLang="zh-CN" dirty="0" err="1">
                <a:solidFill>
                  <a:schemeClr val="accent4"/>
                </a:solidFill>
              </a:rPr>
              <a:t>pubspec.yaml</a:t>
            </a:r>
            <a:r>
              <a:rPr lang="en" altLang="zh-CN" dirty="0">
                <a:solidFill>
                  <a:schemeClr val="accent4"/>
                </a:solidFill>
              </a:rPr>
              <a:t> </a:t>
            </a:r>
            <a:r>
              <a:rPr lang="en" altLang="zh-CN" dirty="0"/>
              <a:t>file, or you want to update only the packages that your app depends upon, then use one of the </a:t>
            </a:r>
            <a:r>
              <a:rPr lang="en" altLang="zh-CN" dirty="0">
                <a:solidFill>
                  <a:schemeClr val="accent4"/>
                </a:solidFill>
              </a:rPr>
              <a:t>flutter pub </a:t>
            </a:r>
            <a:r>
              <a:rPr lang="en" altLang="zh-CN" dirty="0"/>
              <a:t>commands.</a:t>
            </a:r>
          </a:p>
        </p:txBody>
      </p:sp>
      <p:pic>
        <p:nvPicPr>
          <p:cNvPr id="4" name="图片 3">
            <a:extLst>
              <a:ext uri="{FF2B5EF4-FFF2-40B4-BE49-F238E27FC236}">
                <a16:creationId xmlns:a16="http://schemas.microsoft.com/office/drawing/2014/main" id="{01386404-DBFB-2642-9E3F-E804AFCCEDC5}"/>
              </a:ext>
            </a:extLst>
          </p:cNvPr>
          <p:cNvPicPr>
            <a:picLocks noChangeAspect="1"/>
          </p:cNvPicPr>
          <p:nvPr/>
        </p:nvPicPr>
        <p:blipFill>
          <a:blip r:embed="rId2"/>
          <a:stretch>
            <a:fillRect/>
          </a:stretch>
        </p:blipFill>
        <p:spPr>
          <a:xfrm>
            <a:off x="0" y="2571750"/>
            <a:ext cx="9144000" cy="2133969"/>
          </a:xfrm>
          <a:prstGeom prst="rect">
            <a:avLst/>
          </a:prstGeom>
        </p:spPr>
      </p:pic>
    </p:spTree>
    <p:extLst>
      <p:ext uri="{BB962C8B-B14F-4D97-AF65-F5344CB8AC3E}">
        <p14:creationId xmlns:p14="http://schemas.microsoft.com/office/powerpoint/2010/main" val="24633117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55"/>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Thank you!</a:t>
            </a:r>
            <a:endParaRPr dirty="0"/>
          </a:p>
        </p:txBody>
      </p:sp>
      <p:sp>
        <p:nvSpPr>
          <p:cNvPr id="397" name="Google Shape;397;p55"/>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p>
            <a:pPr marL="0" lvl="0" indent="0"/>
            <a:r>
              <a:rPr lang="en-US" altLang="zh-CN" dirty="0" err="1"/>
              <a:t>Wenxuan</a:t>
            </a:r>
            <a:r>
              <a:rPr lang="en-US" altLang="zh-CN" dirty="0"/>
              <a:t> Shi</a:t>
            </a:r>
          </a:p>
          <a:p>
            <a:pPr marL="0" lvl="0" indent="0"/>
            <a:r>
              <a:rPr lang="en-US" altLang="zh-CN" dirty="0"/>
              <a:t>College of Software, Nankai University</a:t>
            </a:r>
          </a:p>
          <a:p>
            <a:pPr marL="0" lvl="0" indent="0"/>
            <a:endParaRPr lang="en-US" altLang="zh-CN" dirty="0"/>
          </a:p>
          <a:p>
            <a:pPr marL="0" lvl="0" indent="0"/>
            <a:r>
              <a:rPr lang="en-US" altLang="zh-CN" dirty="0"/>
              <a:t>Email: </a:t>
            </a:r>
            <a:r>
              <a:rPr lang="en-US" altLang="zh-CN" dirty="0" err="1"/>
              <a:t>shiwx@nankai.edu.cn</a:t>
            </a:r>
            <a:endParaRPr lang="en-US" altLang="zh-CN" dirty="0"/>
          </a:p>
          <a:p>
            <a:pPr marL="0" lvl="0" indent="0"/>
            <a:r>
              <a:rPr lang="en-US" altLang="zh-CN" dirty="0" err="1"/>
              <a:t>Wechat</a:t>
            </a:r>
            <a:r>
              <a:rPr lang="en-US" altLang="zh-CN" dirty="0"/>
              <a:t>: 13920561100</a:t>
            </a:r>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20C3870A-F43A-BF45-BEE4-63E33FF7400B}"/>
              </a:ext>
            </a:extLst>
          </p:cNvPr>
          <p:cNvSpPr>
            <a:spLocks noGrp="1"/>
          </p:cNvSpPr>
          <p:nvPr>
            <p:ph type="title"/>
          </p:nvPr>
        </p:nvSpPr>
        <p:spPr/>
        <p:txBody>
          <a:bodyPr/>
          <a:lstStyle/>
          <a:p>
            <a:r>
              <a:rPr lang="en" altLang="zh-CN" dirty="0"/>
              <a:t>Installation and setup</a:t>
            </a:r>
            <a:endParaRPr lang="zh-CN" altLang="en-US" dirty="0"/>
          </a:p>
        </p:txBody>
      </p:sp>
      <p:sp>
        <p:nvSpPr>
          <p:cNvPr id="7" name="文本占位符 6">
            <a:extLst>
              <a:ext uri="{FF2B5EF4-FFF2-40B4-BE49-F238E27FC236}">
                <a16:creationId xmlns:a16="http://schemas.microsoft.com/office/drawing/2014/main" id="{8A4FDB51-9CF4-2F4E-8E43-BD8064C0F496}"/>
              </a:ext>
            </a:extLst>
          </p:cNvPr>
          <p:cNvSpPr>
            <a:spLocks noGrp="1"/>
          </p:cNvSpPr>
          <p:nvPr>
            <p:ph type="body" idx="1"/>
          </p:nvPr>
        </p:nvSpPr>
        <p:spPr/>
        <p:txBody>
          <a:bodyPr/>
          <a:lstStyle/>
          <a:p>
            <a:r>
              <a:rPr lang="en" altLang="zh-CN" dirty="0"/>
              <a:t>Follow the </a:t>
            </a:r>
            <a:r>
              <a:rPr lang="en" altLang="zh-CN" dirty="0">
                <a:hlinkClick r:id="rId2"/>
              </a:rPr>
              <a:t>Set up an editor</a:t>
            </a:r>
            <a:r>
              <a:rPr lang="en" altLang="zh-CN" dirty="0"/>
              <a:t> instructions to install the Dart and Flutter plugins.</a:t>
            </a:r>
          </a:p>
          <a:p>
            <a:r>
              <a:rPr lang="en" altLang="zh-CN" dirty="0"/>
              <a:t>Updates to the plugins are shipped on a regular basis. You should be prompted in the IDE when an update is available.</a:t>
            </a:r>
          </a:p>
          <a:p>
            <a:r>
              <a:rPr lang="en" altLang="zh-CN" dirty="0"/>
              <a:t>To check for updates manually:</a:t>
            </a:r>
          </a:p>
          <a:p>
            <a:pPr lvl="1"/>
            <a:r>
              <a:rPr lang="en" altLang="zh-CN" dirty="0"/>
              <a:t>Open preferences (</a:t>
            </a:r>
            <a:r>
              <a:rPr lang="en" altLang="zh-CN" b="1" dirty="0"/>
              <a:t>Android Studio &gt; Check for Updates</a:t>
            </a:r>
            <a:r>
              <a:rPr lang="en" altLang="zh-CN" dirty="0"/>
              <a:t> on macOS, </a:t>
            </a:r>
            <a:r>
              <a:rPr lang="en" altLang="zh-CN" b="1" dirty="0"/>
              <a:t>Help &gt; Check for Updates</a:t>
            </a:r>
            <a:r>
              <a:rPr lang="en" altLang="zh-CN" dirty="0"/>
              <a:t> on Linux).</a:t>
            </a:r>
          </a:p>
          <a:p>
            <a:pPr lvl="1"/>
            <a:r>
              <a:rPr lang="en" altLang="zh-CN" dirty="0"/>
              <a:t>If </a:t>
            </a:r>
            <a:r>
              <a:rPr lang="en" altLang="zh-CN" dirty="0">
                <a:solidFill>
                  <a:schemeClr val="accent4"/>
                </a:solidFill>
              </a:rPr>
              <a:t>dart</a:t>
            </a:r>
            <a:r>
              <a:rPr lang="en" altLang="zh-CN" dirty="0"/>
              <a:t> or </a:t>
            </a:r>
            <a:r>
              <a:rPr lang="en" altLang="zh-CN" dirty="0">
                <a:solidFill>
                  <a:schemeClr val="accent4"/>
                </a:solidFill>
              </a:rPr>
              <a:t>flutter</a:t>
            </a:r>
            <a:r>
              <a:rPr lang="en" altLang="zh-CN" dirty="0"/>
              <a:t> are listed, update them.</a:t>
            </a:r>
          </a:p>
        </p:txBody>
      </p:sp>
    </p:spTree>
    <p:extLst>
      <p:ext uri="{BB962C8B-B14F-4D97-AF65-F5344CB8AC3E}">
        <p14:creationId xmlns:p14="http://schemas.microsoft.com/office/powerpoint/2010/main" val="463643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2EF859-CBC0-FB4D-A6E3-B99B3483FFE7}"/>
              </a:ext>
            </a:extLst>
          </p:cNvPr>
          <p:cNvSpPr>
            <a:spLocks noGrp="1"/>
          </p:cNvSpPr>
          <p:nvPr>
            <p:ph type="title"/>
          </p:nvPr>
        </p:nvSpPr>
        <p:spPr/>
        <p:txBody>
          <a:bodyPr/>
          <a:lstStyle/>
          <a:p>
            <a:r>
              <a:rPr lang="en" altLang="zh-CN" dirty="0"/>
              <a:t>Creating projects</a:t>
            </a:r>
            <a:endParaRPr kumimoji="1" lang="zh-CN" altLang="en-US" dirty="0"/>
          </a:p>
        </p:txBody>
      </p:sp>
      <p:sp>
        <p:nvSpPr>
          <p:cNvPr id="3" name="文本占位符 2">
            <a:extLst>
              <a:ext uri="{FF2B5EF4-FFF2-40B4-BE49-F238E27FC236}">
                <a16:creationId xmlns:a16="http://schemas.microsoft.com/office/drawing/2014/main" id="{E8B4DBDA-ACDF-244A-ADD0-F4DC809BF1F4}"/>
              </a:ext>
            </a:extLst>
          </p:cNvPr>
          <p:cNvSpPr>
            <a:spLocks noGrp="1"/>
          </p:cNvSpPr>
          <p:nvPr>
            <p:ph type="body" idx="1"/>
          </p:nvPr>
        </p:nvSpPr>
        <p:spPr/>
        <p:txBody>
          <a:bodyPr/>
          <a:lstStyle/>
          <a:p>
            <a:pPr marL="114300" indent="0">
              <a:buNone/>
            </a:pPr>
            <a:r>
              <a:rPr lang="en" altLang="zh-CN" dirty="0"/>
              <a:t>Creating a new project</a:t>
            </a:r>
          </a:p>
          <a:p>
            <a:r>
              <a:rPr lang="en" altLang="zh-CN" dirty="0"/>
              <a:t>To create a new Flutter project from the Flutter starter app template:</a:t>
            </a:r>
          </a:p>
          <a:p>
            <a:pPr marL="939800" lvl="1" indent="-342900">
              <a:buFont typeface="+mj-lt"/>
              <a:buAutoNum type="arabicPeriod"/>
            </a:pPr>
            <a:r>
              <a:rPr lang="en" altLang="zh-CN" dirty="0"/>
              <a:t>In the IDE, click </a:t>
            </a:r>
            <a:r>
              <a:rPr lang="en" altLang="zh-CN" b="1" dirty="0"/>
              <a:t>Create New Project</a:t>
            </a:r>
            <a:r>
              <a:rPr lang="en" altLang="zh-CN" dirty="0"/>
              <a:t> from the </a:t>
            </a:r>
            <a:r>
              <a:rPr lang="en" altLang="zh-CN" b="1" dirty="0"/>
              <a:t>Welcome</a:t>
            </a:r>
            <a:r>
              <a:rPr lang="en" altLang="zh-CN" dirty="0"/>
              <a:t> window or </a:t>
            </a:r>
            <a:r>
              <a:rPr lang="en" altLang="zh-CN" b="1" dirty="0"/>
              <a:t>File &gt; New &gt; Project</a:t>
            </a:r>
            <a:r>
              <a:rPr lang="en" altLang="zh-CN" dirty="0"/>
              <a:t> from the main IDE window.</a:t>
            </a:r>
          </a:p>
          <a:p>
            <a:pPr marL="939800" lvl="1" indent="-342900">
              <a:buFont typeface="+mj-lt"/>
              <a:buAutoNum type="arabicPeriod"/>
            </a:pPr>
            <a:r>
              <a:rPr lang="en" altLang="zh-CN" dirty="0"/>
              <a:t>Select </a:t>
            </a:r>
            <a:r>
              <a:rPr lang="en" altLang="zh-CN" b="1" dirty="0"/>
              <a:t>Flutter</a:t>
            </a:r>
            <a:r>
              <a:rPr lang="en" altLang="zh-CN" dirty="0"/>
              <a:t> in the menu, and click </a:t>
            </a:r>
            <a:r>
              <a:rPr lang="en" altLang="zh-CN" b="1" dirty="0"/>
              <a:t>Next</a:t>
            </a:r>
            <a:r>
              <a:rPr lang="en" altLang="zh-CN" dirty="0"/>
              <a:t>.</a:t>
            </a:r>
          </a:p>
          <a:p>
            <a:pPr marL="939800" lvl="1" indent="-342900">
              <a:buFont typeface="+mj-lt"/>
              <a:buAutoNum type="arabicPeriod"/>
            </a:pPr>
            <a:r>
              <a:rPr lang="en" altLang="zh-CN" dirty="0"/>
              <a:t>Enter your desired </a:t>
            </a:r>
            <a:r>
              <a:rPr lang="en" altLang="zh-CN" b="1" dirty="0"/>
              <a:t>Project name</a:t>
            </a:r>
            <a:r>
              <a:rPr lang="en" altLang="zh-CN" dirty="0"/>
              <a:t> and </a:t>
            </a:r>
            <a:r>
              <a:rPr lang="en" altLang="zh-CN" b="1" dirty="0"/>
              <a:t>Project location</a:t>
            </a:r>
            <a:r>
              <a:rPr lang="en" altLang="zh-CN" dirty="0"/>
              <a:t>.</a:t>
            </a:r>
          </a:p>
          <a:p>
            <a:pPr marL="939800" lvl="1" indent="-342900">
              <a:buFont typeface="+mj-lt"/>
              <a:buAutoNum type="arabicPeriod"/>
            </a:pPr>
            <a:r>
              <a:rPr lang="en" altLang="zh-CN" dirty="0"/>
              <a:t>If you might publish this app, </a:t>
            </a:r>
            <a:r>
              <a:rPr lang="en" altLang="zh-CN" dirty="0">
                <a:hlinkClick r:id="rId2"/>
              </a:rPr>
              <a:t>set the company domain</a:t>
            </a:r>
            <a:r>
              <a:rPr lang="en" altLang="zh-CN" dirty="0"/>
              <a:t>.</a:t>
            </a:r>
          </a:p>
          <a:p>
            <a:pPr marL="939800" lvl="1" indent="-342900">
              <a:buFont typeface="+mj-lt"/>
              <a:buAutoNum type="arabicPeriod"/>
            </a:pPr>
            <a:r>
              <a:rPr lang="en" altLang="zh-CN" dirty="0"/>
              <a:t>Click </a:t>
            </a:r>
            <a:r>
              <a:rPr lang="en" altLang="zh-CN" b="1" dirty="0"/>
              <a:t>Finish</a:t>
            </a:r>
            <a:r>
              <a:rPr lang="en" altLang="zh-CN" dirty="0"/>
              <a:t>.</a:t>
            </a:r>
          </a:p>
        </p:txBody>
      </p:sp>
    </p:spTree>
    <p:extLst>
      <p:ext uri="{BB962C8B-B14F-4D97-AF65-F5344CB8AC3E}">
        <p14:creationId xmlns:p14="http://schemas.microsoft.com/office/powerpoint/2010/main" val="2497096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ABE2DA-90D1-6E41-86A8-1C9FE7FB4004}"/>
              </a:ext>
            </a:extLst>
          </p:cNvPr>
          <p:cNvSpPr>
            <a:spLocks noGrp="1"/>
          </p:cNvSpPr>
          <p:nvPr>
            <p:ph type="title"/>
          </p:nvPr>
        </p:nvSpPr>
        <p:spPr/>
        <p:txBody>
          <a:bodyPr/>
          <a:lstStyle/>
          <a:p>
            <a:endParaRPr kumimoji="1" lang="zh-CN" altLang="en-US"/>
          </a:p>
        </p:txBody>
      </p:sp>
      <p:sp>
        <p:nvSpPr>
          <p:cNvPr id="3" name="文本占位符 2">
            <a:extLst>
              <a:ext uri="{FF2B5EF4-FFF2-40B4-BE49-F238E27FC236}">
                <a16:creationId xmlns:a16="http://schemas.microsoft.com/office/drawing/2014/main" id="{7F6B1557-FB46-6547-AA31-4189A9EC4917}"/>
              </a:ext>
            </a:extLst>
          </p:cNvPr>
          <p:cNvSpPr>
            <a:spLocks noGrp="1"/>
          </p:cNvSpPr>
          <p:nvPr>
            <p:ph type="body" idx="1"/>
          </p:nvPr>
        </p:nvSpPr>
        <p:spPr/>
        <p:txBody>
          <a:bodyPr/>
          <a:lstStyle/>
          <a:p>
            <a:pPr marL="114300" indent="0">
              <a:buNone/>
            </a:pPr>
            <a:r>
              <a:rPr lang="en" altLang="zh-CN" dirty="0"/>
              <a:t>Creating a new project from existing source code</a:t>
            </a:r>
          </a:p>
          <a:p>
            <a:r>
              <a:rPr lang="en" altLang="zh-CN" dirty="0"/>
              <a:t>To create a new Flutter project containing existing Flutter source code files:</a:t>
            </a:r>
          </a:p>
          <a:p>
            <a:pPr marL="939800" lvl="1" indent="-342900">
              <a:buFont typeface="+mj-lt"/>
              <a:buAutoNum type="arabicPeriod"/>
            </a:pPr>
            <a:r>
              <a:rPr lang="en" altLang="zh-CN" dirty="0"/>
              <a:t>In the IDE, click </a:t>
            </a:r>
            <a:r>
              <a:rPr lang="en" altLang="zh-CN" b="1" dirty="0"/>
              <a:t>Create New Project</a:t>
            </a:r>
            <a:r>
              <a:rPr lang="en" altLang="zh-CN" dirty="0"/>
              <a:t> from the </a:t>
            </a:r>
            <a:r>
              <a:rPr lang="en" altLang="zh-CN" b="1" dirty="0"/>
              <a:t>Welcome</a:t>
            </a:r>
            <a:r>
              <a:rPr lang="en" altLang="zh-CN" dirty="0"/>
              <a:t> window or </a:t>
            </a:r>
            <a:r>
              <a:rPr lang="en" altLang="zh-CN" b="1" dirty="0"/>
              <a:t>File &gt; New &gt; Project</a:t>
            </a:r>
            <a:r>
              <a:rPr lang="en" altLang="zh-CN" dirty="0"/>
              <a:t> from the main IDE window.</a:t>
            </a:r>
          </a:p>
          <a:p>
            <a:pPr marL="939800" lvl="1" indent="-342900">
              <a:buFont typeface="+mj-lt"/>
              <a:buAutoNum type="arabicPeriod"/>
            </a:pPr>
            <a:r>
              <a:rPr lang="en" altLang="zh-CN" dirty="0"/>
              <a:t>Select </a:t>
            </a:r>
            <a:r>
              <a:rPr lang="en" altLang="zh-CN" b="1" dirty="0"/>
              <a:t>Flutter</a:t>
            </a:r>
            <a:r>
              <a:rPr lang="en" altLang="zh-CN" dirty="0"/>
              <a:t> in the menu, and click </a:t>
            </a:r>
            <a:r>
              <a:rPr lang="en" altLang="zh-CN" b="1" dirty="0"/>
              <a:t>Next</a:t>
            </a:r>
            <a:r>
              <a:rPr lang="en" altLang="zh-CN" dirty="0"/>
              <a:t>.</a:t>
            </a:r>
          </a:p>
          <a:p>
            <a:pPr marL="939800" lvl="1" indent="-342900">
              <a:buFont typeface="+mj-lt"/>
              <a:buAutoNum type="arabicPeriod"/>
            </a:pPr>
            <a:r>
              <a:rPr lang="en" altLang="zh-CN" dirty="0"/>
              <a:t>Under </a:t>
            </a:r>
            <a:r>
              <a:rPr lang="en" altLang="zh-CN" b="1" dirty="0"/>
              <a:t>Project location</a:t>
            </a:r>
            <a:r>
              <a:rPr lang="en" altLang="zh-CN" dirty="0"/>
              <a:t> enter, or browse to, the directory holding your existing Flutter source code files.</a:t>
            </a:r>
          </a:p>
          <a:p>
            <a:pPr marL="939800" lvl="1" indent="-342900">
              <a:buFont typeface="+mj-lt"/>
              <a:buAutoNum type="arabicPeriod"/>
            </a:pPr>
            <a:r>
              <a:rPr lang="en" altLang="zh-CN" dirty="0"/>
              <a:t>Click </a:t>
            </a:r>
            <a:r>
              <a:rPr lang="en" altLang="zh-CN" b="1" dirty="0"/>
              <a:t>Finish</a:t>
            </a:r>
            <a:r>
              <a:rPr lang="en" altLang="zh-CN" dirty="0"/>
              <a:t>.</a:t>
            </a:r>
            <a:br>
              <a:rPr lang="en" altLang="zh-CN" dirty="0"/>
            </a:br>
            <a:endParaRPr kumimoji="1" lang="zh-CN" altLang="en-US" dirty="0"/>
          </a:p>
        </p:txBody>
      </p:sp>
    </p:spTree>
    <p:extLst>
      <p:ext uri="{BB962C8B-B14F-4D97-AF65-F5344CB8AC3E}">
        <p14:creationId xmlns:p14="http://schemas.microsoft.com/office/powerpoint/2010/main" val="567322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DAE22C-8D53-114B-9DB6-000790DC3556}"/>
              </a:ext>
            </a:extLst>
          </p:cNvPr>
          <p:cNvSpPr>
            <a:spLocks noGrp="1"/>
          </p:cNvSpPr>
          <p:nvPr>
            <p:ph type="title"/>
          </p:nvPr>
        </p:nvSpPr>
        <p:spPr/>
        <p:txBody>
          <a:bodyPr/>
          <a:lstStyle/>
          <a:p>
            <a:r>
              <a:rPr lang="en" altLang="zh-CN" dirty="0"/>
              <a:t>Editing code and viewing issues</a:t>
            </a:r>
            <a:endParaRPr kumimoji="1" lang="zh-CN" altLang="en-US" dirty="0"/>
          </a:p>
        </p:txBody>
      </p:sp>
      <p:sp>
        <p:nvSpPr>
          <p:cNvPr id="3" name="文本占位符 2">
            <a:extLst>
              <a:ext uri="{FF2B5EF4-FFF2-40B4-BE49-F238E27FC236}">
                <a16:creationId xmlns:a16="http://schemas.microsoft.com/office/drawing/2014/main" id="{35B85E6A-A906-9E4C-9C94-457B11666EB1}"/>
              </a:ext>
            </a:extLst>
          </p:cNvPr>
          <p:cNvSpPr>
            <a:spLocks noGrp="1"/>
          </p:cNvSpPr>
          <p:nvPr>
            <p:ph type="body" idx="1"/>
          </p:nvPr>
        </p:nvSpPr>
        <p:spPr/>
        <p:txBody>
          <a:bodyPr/>
          <a:lstStyle/>
          <a:p>
            <a:pPr marL="114300" indent="0">
              <a:buNone/>
            </a:pPr>
            <a:r>
              <a:rPr lang="en" altLang="zh-CN" dirty="0"/>
              <a:t>The Flutter plugin performs code analysis that enables the following:</a:t>
            </a:r>
          </a:p>
          <a:p>
            <a:r>
              <a:rPr lang="en" altLang="zh-CN" dirty="0"/>
              <a:t>Syntax highlighting.</a:t>
            </a:r>
          </a:p>
          <a:p>
            <a:r>
              <a:rPr lang="en" altLang="zh-CN" dirty="0"/>
              <a:t>Code completions based on rich type analysis.</a:t>
            </a:r>
          </a:p>
          <a:p>
            <a:r>
              <a:rPr lang="en" altLang="zh-CN" dirty="0"/>
              <a:t>Navigating to type declarations (</a:t>
            </a:r>
            <a:r>
              <a:rPr lang="en" altLang="zh-CN" b="1" dirty="0"/>
              <a:t>Navigate &gt; Declaration</a:t>
            </a:r>
            <a:r>
              <a:rPr lang="en" altLang="zh-CN" dirty="0"/>
              <a:t>), and finding type usages (</a:t>
            </a:r>
            <a:r>
              <a:rPr lang="en" altLang="zh-CN" b="1" dirty="0"/>
              <a:t>Edit &gt; Find &gt; Find Usages</a:t>
            </a:r>
            <a:r>
              <a:rPr lang="en" altLang="zh-CN" dirty="0"/>
              <a:t>).</a:t>
            </a:r>
          </a:p>
          <a:p>
            <a:r>
              <a:rPr lang="en" altLang="zh-CN" dirty="0"/>
              <a:t>Viewing all current source code problems (</a:t>
            </a:r>
            <a:r>
              <a:rPr lang="en" altLang="zh-CN" b="1" dirty="0"/>
              <a:t>View &gt; Tool Windows &gt; Dart Analysis</a:t>
            </a:r>
            <a:r>
              <a:rPr lang="en" altLang="zh-CN" dirty="0"/>
              <a:t>). Any analysis issues are shown in the Dart Analysis pane:</a:t>
            </a:r>
          </a:p>
          <a:p>
            <a:endParaRPr kumimoji="1" lang="zh-CN" altLang="en-US" dirty="0"/>
          </a:p>
        </p:txBody>
      </p:sp>
      <p:pic>
        <p:nvPicPr>
          <p:cNvPr id="4" name="图片 3">
            <a:extLst>
              <a:ext uri="{FF2B5EF4-FFF2-40B4-BE49-F238E27FC236}">
                <a16:creationId xmlns:a16="http://schemas.microsoft.com/office/drawing/2014/main" id="{C4E54C09-2823-F243-97F3-4BFDE08860BD}"/>
              </a:ext>
            </a:extLst>
          </p:cNvPr>
          <p:cNvPicPr>
            <a:picLocks noChangeAspect="1"/>
          </p:cNvPicPr>
          <p:nvPr/>
        </p:nvPicPr>
        <p:blipFill>
          <a:blip r:embed="rId2"/>
          <a:stretch>
            <a:fillRect/>
          </a:stretch>
        </p:blipFill>
        <p:spPr>
          <a:xfrm>
            <a:off x="2527300" y="4035000"/>
            <a:ext cx="4089400" cy="698500"/>
          </a:xfrm>
          <a:prstGeom prst="rect">
            <a:avLst/>
          </a:prstGeom>
        </p:spPr>
      </p:pic>
    </p:spTree>
    <p:extLst>
      <p:ext uri="{BB962C8B-B14F-4D97-AF65-F5344CB8AC3E}">
        <p14:creationId xmlns:p14="http://schemas.microsoft.com/office/powerpoint/2010/main" val="1090770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CBD238-AF2C-B840-8CFC-CEDC26BE1832}"/>
              </a:ext>
            </a:extLst>
          </p:cNvPr>
          <p:cNvSpPr>
            <a:spLocks noGrp="1"/>
          </p:cNvSpPr>
          <p:nvPr>
            <p:ph type="title"/>
          </p:nvPr>
        </p:nvSpPr>
        <p:spPr/>
        <p:txBody>
          <a:bodyPr/>
          <a:lstStyle/>
          <a:p>
            <a:r>
              <a:rPr lang="en" altLang="zh-CN" dirty="0"/>
              <a:t>Running and debugging</a:t>
            </a:r>
            <a:endParaRPr kumimoji="1" lang="zh-CN" altLang="en-US" dirty="0"/>
          </a:p>
        </p:txBody>
      </p:sp>
      <p:sp>
        <p:nvSpPr>
          <p:cNvPr id="3" name="文本占位符 2">
            <a:extLst>
              <a:ext uri="{FF2B5EF4-FFF2-40B4-BE49-F238E27FC236}">
                <a16:creationId xmlns:a16="http://schemas.microsoft.com/office/drawing/2014/main" id="{34902EB1-840C-F741-A53B-9EED7A931C8F}"/>
              </a:ext>
            </a:extLst>
          </p:cNvPr>
          <p:cNvSpPr>
            <a:spLocks noGrp="1"/>
          </p:cNvSpPr>
          <p:nvPr>
            <p:ph type="body" idx="1"/>
          </p:nvPr>
        </p:nvSpPr>
        <p:spPr/>
        <p:txBody>
          <a:bodyPr/>
          <a:lstStyle/>
          <a:p>
            <a:r>
              <a:rPr lang="en" altLang="zh-CN" dirty="0"/>
              <a:t>Running and debugging are controlled from the main toolbar:</a:t>
            </a:r>
            <a:endParaRPr kumimoji="1" lang="zh-CN" altLang="en-US" dirty="0"/>
          </a:p>
        </p:txBody>
      </p:sp>
      <p:pic>
        <p:nvPicPr>
          <p:cNvPr id="4" name="图片 3">
            <a:extLst>
              <a:ext uri="{FF2B5EF4-FFF2-40B4-BE49-F238E27FC236}">
                <a16:creationId xmlns:a16="http://schemas.microsoft.com/office/drawing/2014/main" id="{D10F5509-6D97-2641-92A0-00B9E354FB65}"/>
              </a:ext>
            </a:extLst>
          </p:cNvPr>
          <p:cNvPicPr>
            <a:picLocks noChangeAspect="1"/>
          </p:cNvPicPr>
          <p:nvPr/>
        </p:nvPicPr>
        <p:blipFill>
          <a:blip r:embed="rId2"/>
          <a:stretch>
            <a:fillRect/>
          </a:stretch>
        </p:blipFill>
        <p:spPr>
          <a:xfrm>
            <a:off x="1062276" y="1992148"/>
            <a:ext cx="7019447" cy="1547210"/>
          </a:xfrm>
          <a:prstGeom prst="rect">
            <a:avLst/>
          </a:prstGeom>
        </p:spPr>
      </p:pic>
    </p:spTree>
    <p:extLst>
      <p:ext uri="{BB962C8B-B14F-4D97-AF65-F5344CB8AC3E}">
        <p14:creationId xmlns:p14="http://schemas.microsoft.com/office/powerpoint/2010/main" val="3753800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851424-862B-C74E-B472-C817442820D6}"/>
              </a:ext>
            </a:extLst>
          </p:cNvPr>
          <p:cNvSpPr>
            <a:spLocks noGrp="1"/>
          </p:cNvSpPr>
          <p:nvPr>
            <p:ph type="title"/>
          </p:nvPr>
        </p:nvSpPr>
        <p:spPr/>
        <p:txBody>
          <a:bodyPr/>
          <a:lstStyle/>
          <a:p>
            <a:r>
              <a:rPr lang="en" altLang="zh-CN" dirty="0"/>
              <a:t>Fast edit and refresh development cycle</a:t>
            </a:r>
            <a:endParaRPr kumimoji="1" lang="zh-CN" altLang="en-US" dirty="0"/>
          </a:p>
        </p:txBody>
      </p:sp>
      <p:sp>
        <p:nvSpPr>
          <p:cNvPr id="3" name="文本占位符 2">
            <a:extLst>
              <a:ext uri="{FF2B5EF4-FFF2-40B4-BE49-F238E27FC236}">
                <a16:creationId xmlns:a16="http://schemas.microsoft.com/office/drawing/2014/main" id="{407D60EC-2092-0746-B859-8FE246234C39}"/>
              </a:ext>
            </a:extLst>
          </p:cNvPr>
          <p:cNvSpPr>
            <a:spLocks noGrp="1"/>
          </p:cNvSpPr>
          <p:nvPr>
            <p:ph type="body" idx="1"/>
          </p:nvPr>
        </p:nvSpPr>
        <p:spPr>
          <a:xfrm>
            <a:off x="311700" y="1229875"/>
            <a:ext cx="3279887" cy="3339000"/>
          </a:xfrm>
        </p:spPr>
        <p:txBody>
          <a:bodyPr/>
          <a:lstStyle/>
          <a:p>
            <a:r>
              <a:rPr lang="en" altLang="zh-CN" dirty="0"/>
              <a:t>Flutter offers a best-in-class developer cycle enabling you to see the effect of your changes almost instantly with the </a:t>
            </a:r>
            <a:r>
              <a:rPr lang="en" altLang="zh-CN" i="1" dirty="0"/>
              <a:t>Stateful Hot Reload</a:t>
            </a:r>
            <a:r>
              <a:rPr lang="en" altLang="zh-CN" dirty="0"/>
              <a:t> feature. </a:t>
            </a:r>
          </a:p>
        </p:txBody>
      </p:sp>
      <p:pic>
        <p:nvPicPr>
          <p:cNvPr id="4" name="图片 3">
            <a:extLst>
              <a:ext uri="{FF2B5EF4-FFF2-40B4-BE49-F238E27FC236}">
                <a16:creationId xmlns:a16="http://schemas.microsoft.com/office/drawing/2014/main" id="{BB436AB5-77E7-284C-9E1A-4B066192CE12}"/>
              </a:ext>
            </a:extLst>
          </p:cNvPr>
          <p:cNvPicPr>
            <a:picLocks noChangeAspect="1"/>
          </p:cNvPicPr>
          <p:nvPr/>
        </p:nvPicPr>
        <p:blipFill>
          <a:blip r:embed="rId2"/>
          <a:stretch>
            <a:fillRect/>
          </a:stretch>
        </p:blipFill>
        <p:spPr>
          <a:xfrm>
            <a:off x="3591587" y="1001383"/>
            <a:ext cx="5552413" cy="4125700"/>
          </a:xfrm>
          <a:prstGeom prst="rect">
            <a:avLst/>
          </a:prstGeom>
        </p:spPr>
      </p:pic>
    </p:spTree>
    <p:extLst>
      <p:ext uri="{BB962C8B-B14F-4D97-AF65-F5344CB8AC3E}">
        <p14:creationId xmlns:p14="http://schemas.microsoft.com/office/powerpoint/2010/main" val="3573217061"/>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1510</TotalTime>
  <Words>1385</Words>
  <Application>Microsoft Macintosh PowerPoint</Application>
  <PresentationFormat>全屏显示(16:9)</PresentationFormat>
  <Paragraphs>121</Paragraphs>
  <Slides>31</Slides>
  <Notes>6</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31</vt:i4>
      </vt:variant>
    </vt:vector>
  </HeadingPairs>
  <TitlesOfParts>
    <vt:vector size="34" baseType="lpstr">
      <vt:lpstr>Arial</vt:lpstr>
      <vt:lpstr>Roboto</vt:lpstr>
      <vt:lpstr>Geometric</vt:lpstr>
      <vt:lpstr>Tools &amp; Features</vt:lpstr>
      <vt:lpstr>Topics</vt:lpstr>
      <vt:lpstr>Installation and setup</vt:lpstr>
      <vt:lpstr>Installation and setup</vt:lpstr>
      <vt:lpstr>Creating projects</vt:lpstr>
      <vt:lpstr>PowerPoint 演示文稿</vt:lpstr>
      <vt:lpstr>Editing code and viewing issues</vt:lpstr>
      <vt:lpstr>Running and debugging</vt:lpstr>
      <vt:lpstr>Fast edit and refresh development cycle</vt:lpstr>
      <vt:lpstr>Show performance data</vt:lpstr>
      <vt:lpstr>Editing tips for Flutter code</vt:lpstr>
      <vt:lpstr>PowerPoint 演示文稿</vt:lpstr>
      <vt:lpstr>Hot reload vs. hot restart</vt:lpstr>
      <vt:lpstr>Hot reload vs. hot restart</vt:lpstr>
      <vt:lpstr>Tips and tricks</vt:lpstr>
      <vt:lpstr>DevTools</vt:lpstr>
      <vt:lpstr>What is DevTools?</vt:lpstr>
      <vt:lpstr>What can I do with DevTools?</vt:lpstr>
      <vt:lpstr>How do I install DevTools?</vt:lpstr>
      <vt:lpstr>Install and run DevTools from Android Studio</vt:lpstr>
      <vt:lpstr>Launch DevTools from the toolbar/menu</vt:lpstr>
      <vt:lpstr>Using the Flutter inspector</vt:lpstr>
      <vt:lpstr>PowerPoint 演示文稿</vt:lpstr>
      <vt:lpstr>Using the Layout Explorer</vt:lpstr>
      <vt:lpstr>PowerPoint 演示文稿</vt:lpstr>
      <vt:lpstr>PowerPoint 演示文稿</vt:lpstr>
      <vt:lpstr>Flutter SDK</vt:lpstr>
      <vt:lpstr>Flutter SDK overview</vt:lpstr>
      <vt:lpstr>Upgrading Flutter</vt:lpstr>
      <vt:lpstr>Upgrading packages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Magic of Flutter</dc:title>
  <cp:lastModifiedBy>Walkman Neo</cp:lastModifiedBy>
  <cp:revision>196</cp:revision>
  <dcterms:modified xsi:type="dcterms:W3CDTF">2021-08-28T03:21:25Z</dcterms:modified>
</cp:coreProperties>
</file>